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12192000" cy="6858000"/>
  <p:notesSz cx="6858000" cy="9144000"/>
  <p:embeddedFontLst>
    <p:embeddedFont>
      <p:font typeface="Calibri" panose="020F0502020204030204" pitchFamily="34" charset="0"/>
      <p:regular r:id="rId20"/>
      <p:bold r:id="rId21"/>
      <p:italic r:id="rId22"/>
      <p:boldItalic r:id="rId23"/>
    </p:embeddedFont>
    <p:embeddedFont>
      <p:font typeface="Montserrat" panose="00000500000000000000" pitchFamily="2" charset="0"/>
      <p:regular r:id="rId24"/>
      <p:bold r:id="rId25"/>
      <p:italic r:id="rId26"/>
      <p:boldItalic r:id="rId27"/>
    </p:embeddedFont>
    <p:embeddedFont>
      <p:font typeface="Montserrat Light" panose="00000400000000000000" pitchFamily="2" charset="0"/>
      <p:regular r:id="rId28"/>
      <p:bold r:id="rId29"/>
      <p:italic r:id="rId30"/>
      <p:boldItalic r:id="rId31"/>
    </p:embeddedFont>
    <p:embeddedFont>
      <p:font typeface="Raleway" pitchFamily="2" charset="0"/>
      <p:regular r:id="rId32"/>
      <p:bold r:id="rId33"/>
      <p:italic r:id="rId34"/>
      <p:boldItalic r:id="rId3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6" roundtripDataSignature="AMtx7mg3fQOsgr8huilJEzn2QRUXMbNi1Q=="/>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Lilo Heinrich" initials=""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0" autoAdjust="0"/>
    <p:restoredTop sz="65121" autoAdjust="0"/>
  </p:normalViewPr>
  <p:slideViewPr>
    <p:cSldViewPr snapToGrid="0">
      <p:cViewPr varScale="1">
        <p:scale>
          <a:sx n="47" d="100"/>
          <a:sy n="47" d="100"/>
        </p:scale>
        <p:origin x="201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9" Type="http://schemas.openxmlformats.org/officeDocument/2006/relationships/viewProps" Target="viewProps.xml"/><Relationship Id="rId21" Type="http://schemas.openxmlformats.org/officeDocument/2006/relationships/font" Target="fonts/font2.fntdata"/><Relationship Id="rId34" Type="http://schemas.openxmlformats.org/officeDocument/2006/relationships/font" Target="fonts/font15.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font" Target="fonts/font13.fntdata"/><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36" Type="http://customschemas.google.com/relationships/presentationmetadata" Target="meta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font" Target="fonts/font11.fntdata"/><Relationship Id="rId35" Type="http://schemas.openxmlformats.org/officeDocument/2006/relationships/font" Target="fonts/font16.fntdata"/><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font" Target="fonts/font14.fntdata"/><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174a48e98e7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91" name="Google Shape;191;g174a48e98e7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18e45a76f74_0_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There are many proposed mitigations, but these are not solutions </a:t>
            </a:r>
            <a:endParaRPr dirty="0"/>
          </a:p>
          <a:p>
            <a:pPr marL="0" lvl="0" indent="0" algn="l" rtl="0">
              <a:lnSpc>
                <a:spcPct val="100000"/>
              </a:lnSpc>
              <a:spcBef>
                <a:spcPts val="0"/>
              </a:spcBef>
              <a:spcAft>
                <a:spcPts val="0"/>
              </a:spcAft>
              <a:buSzPts val="1400"/>
              <a:buNone/>
            </a:pPr>
            <a:r>
              <a:rPr lang="en-US" dirty="0" err="1"/>
              <a:t>SatHub</a:t>
            </a:r>
            <a:r>
              <a:rPr lang="en-US" dirty="0"/>
              <a:t> and SpaceX</a:t>
            </a:r>
            <a:endParaRPr dirty="0"/>
          </a:p>
          <a:p>
            <a:pPr marL="0" lvl="0" indent="0" algn="l" rtl="0">
              <a:lnSpc>
                <a:spcPct val="100000"/>
              </a:lnSpc>
              <a:spcBef>
                <a:spcPts val="0"/>
              </a:spcBef>
              <a:spcAft>
                <a:spcPts val="0"/>
              </a:spcAft>
              <a:buSzPts val="1400"/>
              <a:buNone/>
            </a:pPr>
            <a:r>
              <a:rPr lang="en-US" dirty="0"/>
              <a:t>Laser communication still being developed, doesn’t solve the problem because satellites still have to transmit down to earth</a:t>
            </a:r>
            <a:endParaRPr dirty="0"/>
          </a:p>
        </p:txBody>
      </p:sp>
      <p:sp>
        <p:nvSpPr>
          <p:cNvPr id="212" name="Google Shape;212;g18e45a76f74_0_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Google Shape;220;g18e5434ddac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CPS brings together stakeholders of the issue to work on solutions to coexistence and have already had success in optical astronomy. Their continuing work in radio astronomy will be important.</a:t>
            </a:r>
          </a:p>
          <a:p>
            <a:pPr marL="0" lvl="0" indent="0" algn="l" rtl="0">
              <a:spcBef>
                <a:spcPts val="0"/>
              </a:spcBef>
              <a:spcAft>
                <a:spcPts val="0"/>
              </a:spcAft>
              <a:buNone/>
            </a:pPr>
            <a:endParaRPr dirty="0"/>
          </a:p>
          <a:p>
            <a:pPr marL="0" lvl="0" indent="0" algn="l" rtl="0">
              <a:spcBef>
                <a:spcPts val="0"/>
              </a:spcBef>
              <a:spcAft>
                <a:spcPts val="0"/>
              </a:spcAft>
              <a:buNone/>
            </a:pPr>
            <a:r>
              <a:rPr lang="en-US" dirty="0"/>
              <a:t>Our team talked with Dr. Du </a:t>
            </a:r>
            <a:r>
              <a:rPr lang="en-US" dirty="0" err="1"/>
              <a:t>Pree</a:t>
            </a:r>
            <a:r>
              <a:rPr lang="en-US" dirty="0"/>
              <a:t> at the NRAO and learned about another potential solution which is to find ways to inform FSS about Radio astronomy operations so that FSS can input that information into the beam planning algorithm and steer around the telescope sites and replan beams or to turn off the use of those downlink channels briefly. This has potential to be a solution to FSS and RAS coexistence, not just a mitigation.</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We think these are some of the more promising routes for resolution:</a:t>
            </a:r>
            <a:endParaRPr dirty="0"/>
          </a:p>
          <a:p>
            <a:pPr marL="457200" lvl="0" indent="-317500" algn="l" rtl="0">
              <a:spcBef>
                <a:spcPts val="0"/>
              </a:spcBef>
              <a:spcAft>
                <a:spcPts val="0"/>
              </a:spcAft>
              <a:buSzPts val="1400"/>
              <a:buChar char="•"/>
            </a:pPr>
            <a:r>
              <a:rPr lang="en-US" dirty="0"/>
              <a:t>Beam steering</a:t>
            </a:r>
            <a:endParaRPr dirty="0"/>
          </a:p>
          <a:p>
            <a:pPr marL="914400" lvl="1" indent="-317500" algn="l" rtl="0">
              <a:spcBef>
                <a:spcPts val="0"/>
              </a:spcBef>
              <a:spcAft>
                <a:spcPts val="0"/>
              </a:spcAft>
              <a:buSzPts val="1400"/>
              <a:buChar char="•"/>
            </a:pPr>
            <a:r>
              <a:rPr lang="en-US" dirty="0"/>
              <a:t>Steer satellite transmitter beams away from telescope sites</a:t>
            </a:r>
            <a:endParaRPr dirty="0"/>
          </a:p>
          <a:p>
            <a:pPr marL="914400" lvl="1" indent="-317500" algn="l" rtl="0">
              <a:spcBef>
                <a:spcPts val="0"/>
              </a:spcBef>
              <a:spcAft>
                <a:spcPts val="0"/>
              </a:spcAft>
              <a:buSzPts val="1400"/>
              <a:buChar char="•"/>
            </a:pPr>
            <a:r>
              <a:rPr lang="en-US" dirty="0"/>
              <a:t>NRAO and SpaceX are coordinating on beam steering tests to determine interference by angle and test phase delay</a:t>
            </a:r>
            <a:endParaRPr dirty="0"/>
          </a:p>
          <a:p>
            <a:pPr marL="914400" lvl="1" indent="-317500" algn="l" rtl="0">
              <a:spcBef>
                <a:spcPts val="0"/>
              </a:spcBef>
              <a:spcAft>
                <a:spcPts val="0"/>
              </a:spcAft>
              <a:buSzPts val="1400"/>
              <a:buChar char="•"/>
            </a:pPr>
            <a:r>
              <a:rPr lang="en-US" dirty="0"/>
              <a:t>Meanwhile satellites could stop transmitting in the affected channels while passing over (this would cost operators money and reduce coverage reliability)</a:t>
            </a:r>
            <a:endParaRPr dirty="0"/>
          </a:p>
          <a:p>
            <a:pPr marL="914400" lvl="1" indent="-317500" algn="l" rtl="0">
              <a:spcBef>
                <a:spcPts val="0"/>
              </a:spcBef>
              <a:spcAft>
                <a:spcPts val="0"/>
              </a:spcAft>
              <a:buSzPts val="1400"/>
              <a:buChar char="•"/>
            </a:pPr>
            <a:r>
              <a:rPr lang="en-US" dirty="0">
                <a:highlight>
                  <a:srgbClr val="EEEEEE"/>
                </a:highlight>
              </a:rPr>
              <a:t>SKAO: requiring operators to steer their satellites’ beams away from the telescope dishes is a simple software modification which could reduce the impact on SKA by a factor of 10</a:t>
            </a:r>
            <a:endParaRPr dirty="0">
              <a:highlight>
                <a:srgbClr val="EEEEEE"/>
              </a:highlight>
            </a:endParaRPr>
          </a:p>
          <a:p>
            <a:pPr marL="457200" lvl="0" indent="-317500" algn="l" rtl="0">
              <a:spcBef>
                <a:spcPts val="0"/>
              </a:spcBef>
              <a:spcAft>
                <a:spcPts val="0"/>
              </a:spcAft>
              <a:buSzPts val="1400"/>
              <a:buChar char="•"/>
            </a:pPr>
            <a:r>
              <a:rPr lang="en-US" dirty="0"/>
              <a:t>Center for protection of dark and quiet skies</a:t>
            </a:r>
            <a:endParaRPr dirty="0"/>
          </a:p>
          <a:p>
            <a:pPr marL="914400" lvl="1" indent="-317500" algn="l" rtl="0">
              <a:spcBef>
                <a:spcPts val="0"/>
              </a:spcBef>
              <a:spcAft>
                <a:spcPts val="0"/>
              </a:spcAft>
              <a:buSzPts val="1400"/>
              <a:buChar char="•"/>
            </a:pPr>
            <a:r>
              <a:rPr lang="en-US" dirty="0"/>
              <a:t>Working relationship with the stakeholders and ability to facilitate coordination efforts</a:t>
            </a:r>
            <a:endParaRPr dirty="0"/>
          </a:p>
          <a:p>
            <a:pPr marL="914400" lvl="1" indent="-317500" algn="l" rtl="0">
              <a:spcBef>
                <a:spcPts val="0"/>
              </a:spcBef>
              <a:spcAft>
                <a:spcPts val="0"/>
              </a:spcAft>
              <a:buSzPts val="1400"/>
              <a:buChar char="•"/>
            </a:pPr>
            <a:r>
              <a:rPr lang="en-US" dirty="0"/>
              <a:t>Work with companies directly, regulation is lengthy</a:t>
            </a:r>
            <a:endParaRPr dirty="0"/>
          </a:p>
          <a:p>
            <a:pPr marL="914400" lvl="1" indent="-317500" algn="l" rtl="0">
              <a:spcBef>
                <a:spcPts val="0"/>
              </a:spcBef>
              <a:spcAft>
                <a:spcPts val="0"/>
              </a:spcAft>
              <a:buSzPts val="1400"/>
              <a:buChar char="•"/>
            </a:pPr>
            <a:r>
              <a:rPr lang="en-US" dirty="0"/>
              <a:t>Influence hardware design, effect operating changes</a:t>
            </a:r>
            <a:endParaRPr dirty="0"/>
          </a:p>
          <a:p>
            <a:pPr marL="0" lvl="0" indent="0" algn="l" rtl="0">
              <a:spcBef>
                <a:spcPts val="0"/>
              </a:spcBef>
              <a:spcAft>
                <a:spcPts val="0"/>
              </a:spcAft>
              <a:buNone/>
            </a:pPr>
            <a:r>
              <a:rPr lang="en-US" dirty="0"/>
              <a:t>It seems that this continued coordination between FSS and RAS is the key to finding solutions to allow Radio Astronomers to continue their work.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Regulating limits on RFI is another route which may be lengthier but afford more absolute protections rather than relying on the goodwill of NGSO operators. Two metrics which may be used are EPFD and I/N.</a:t>
            </a:r>
            <a:endParaRPr dirty="0"/>
          </a:p>
        </p:txBody>
      </p:sp>
      <p:sp>
        <p:nvSpPr>
          <p:cNvPr id="221" name="Google Shape;221;g18e5434ddac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8dcd23bc33_0_4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Here is the ITU recommendation for protecting RAS in V-band using EPFD.</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This is just a recommendation, and it has been broken before by GLONASS and Iridium. The ITU is treaty-level, so recommendations carry weight but are not hard rules.</a:t>
            </a:r>
          </a:p>
          <a:p>
            <a:pPr marL="0" lvl="0" indent="0" algn="l" rtl="0">
              <a:lnSpc>
                <a:spcPct val="100000"/>
              </a:lnSpc>
              <a:spcBef>
                <a:spcPts val="0"/>
              </a:spcBef>
              <a:spcAft>
                <a:spcPts val="0"/>
              </a:spcAft>
              <a:buSzPts val="1400"/>
              <a:buNone/>
            </a:pPr>
            <a:r>
              <a:rPr lang="en-US" dirty="0"/>
              <a:t>EPFD is basically the power of satellites’ transmissions that are received by radio telescopes</a:t>
            </a:r>
          </a:p>
          <a:p>
            <a:pPr marL="0" lvl="0" indent="0" algn="l" rtl="0">
              <a:lnSpc>
                <a:spcPct val="100000"/>
              </a:lnSpc>
              <a:spcBef>
                <a:spcPts val="0"/>
              </a:spcBef>
              <a:spcAft>
                <a:spcPts val="0"/>
              </a:spcAft>
              <a:buSzPts val="1400"/>
              <a:buNone/>
            </a:pPr>
            <a:endParaRPr lang="en-US" dirty="0"/>
          </a:p>
          <a:p>
            <a:pPr marL="0" lvl="0" indent="0" algn="l" rtl="0">
              <a:lnSpc>
                <a:spcPct val="100000"/>
              </a:lnSpc>
              <a:spcBef>
                <a:spcPts val="0"/>
              </a:spcBef>
              <a:spcAft>
                <a:spcPts val="0"/>
              </a:spcAft>
              <a:buSzPts val="1400"/>
              <a:buNone/>
            </a:pPr>
            <a:r>
              <a:rPr lang="en-US" dirty="0"/>
              <a:t>Could make it more specific to constellations and could regulate it instead of recommend - requirement to submit evidence showing that the constellation complies</a:t>
            </a:r>
          </a:p>
          <a:p>
            <a:pPr marL="0" lvl="0" indent="0" algn="l" rtl="0">
              <a:lnSpc>
                <a:spcPct val="100000"/>
              </a:lnSpc>
              <a:spcBef>
                <a:spcPts val="0"/>
              </a:spcBef>
              <a:spcAft>
                <a:spcPts val="0"/>
              </a:spcAft>
              <a:buSzPts val="1400"/>
              <a:buNone/>
            </a:pPr>
            <a:r>
              <a:rPr lang="en-US" dirty="0"/>
              <a:t>For example, SpaceX’s plan did not show they could meet the I/N recommendation on high-inclination polar coverage orbital planes (but that was not for RAS).</a:t>
            </a:r>
          </a:p>
          <a:p>
            <a:pPr marL="0" lvl="0" indent="0" algn="l" rtl="0">
              <a:lnSpc>
                <a:spcPct val="100000"/>
              </a:lnSpc>
              <a:spcBef>
                <a:spcPts val="0"/>
              </a:spcBef>
              <a:spcAft>
                <a:spcPts val="0"/>
              </a:spcAft>
              <a:buSzPts val="1400"/>
              <a:buNone/>
            </a:pPr>
            <a:endParaRPr lang="en-US" dirty="0"/>
          </a:p>
        </p:txBody>
      </p:sp>
      <p:sp>
        <p:nvSpPr>
          <p:cNvPr id="228" name="Google Shape;228;g18dcd23bc33_0_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18dcd23bc33_0_7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dirty="0"/>
              <a:t>Another metric of RFI is I/N </a:t>
            </a:r>
            <a:endParaRPr dirty="0"/>
          </a:p>
        </p:txBody>
      </p:sp>
      <p:sp>
        <p:nvSpPr>
          <p:cNvPr id="236" name="Google Shape;236;g18dcd23bc33_0_7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dirty="0"/>
          </a:p>
        </p:txBody>
      </p:sp>
      <p:sp>
        <p:nvSpPr>
          <p:cNvPr id="244" name="Google Shape;244;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1a61ffacf5d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400"/>
              </a:spcAft>
              <a:buClr>
                <a:schemeClr val="dk1"/>
              </a:buClr>
              <a:buSzPts val="1100"/>
              <a:buFont typeface="Arial"/>
              <a:buNone/>
            </a:pPr>
            <a:endParaRPr sz="1000">
              <a:latin typeface="Arial"/>
              <a:ea typeface="Arial"/>
              <a:cs typeface="Arial"/>
              <a:sym typeface="Arial"/>
            </a:endParaRPr>
          </a:p>
        </p:txBody>
      </p:sp>
      <p:sp>
        <p:nvSpPr>
          <p:cNvPr id="260" name="Google Shape;260;g1a61ffacf5d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6" name="Google Shape;96;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000">
              <a:latin typeface="Arial"/>
              <a:ea typeface="Arial"/>
              <a:cs typeface="Arial"/>
              <a:sym typeface="Arial"/>
            </a:endParaRPr>
          </a:p>
        </p:txBody>
      </p:sp>
      <p:sp>
        <p:nvSpPr>
          <p:cNvPr id="106" name="Google Shape;10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1a623b238ac_2_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endParaRPr sz="1000">
              <a:latin typeface="Arial"/>
              <a:ea typeface="Arial"/>
              <a:cs typeface="Arial"/>
              <a:sym typeface="Arial"/>
            </a:endParaRPr>
          </a:p>
        </p:txBody>
      </p:sp>
      <p:sp>
        <p:nvSpPr>
          <p:cNvPr id="113" name="Google Shape;113;g1a623b238ac_2_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8e45a76f74_0_19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2100" algn="l" rtl="0">
              <a:lnSpc>
                <a:spcPct val="115000"/>
              </a:lnSpc>
              <a:spcBef>
                <a:spcPts val="0"/>
              </a:spcBef>
              <a:spcAft>
                <a:spcPts val="0"/>
              </a:spcAft>
              <a:buSzPts val="1000"/>
              <a:buChar char="-"/>
            </a:pPr>
            <a:r>
              <a:rPr lang="en-US" sz="1000" dirty="0">
                <a:latin typeface="Arial"/>
                <a:ea typeface="Arial"/>
                <a:cs typeface="Arial"/>
                <a:sym typeface="Arial"/>
              </a:rPr>
              <a:t>Radio astronomers use more frequencies than the ones that are designated to them specifically to take their observations</a:t>
            </a:r>
            <a:endParaRPr sz="1000" dirty="0">
              <a:latin typeface="Arial"/>
              <a:ea typeface="Arial"/>
              <a:cs typeface="Arial"/>
              <a:sym typeface="Arial"/>
            </a:endParaRPr>
          </a:p>
          <a:p>
            <a:pPr marL="457200" lvl="0" indent="-292100" algn="l" rtl="0">
              <a:lnSpc>
                <a:spcPct val="115000"/>
              </a:lnSpc>
              <a:spcBef>
                <a:spcPts val="0"/>
              </a:spcBef>
              <a:spcAft>
                <a:spcPts val="0"/>
              </a:spcAft>
              <a:buSzPts val="1000"/>
              <a:buChar char="-"/>
            </a:pPr>
            <a:r>
              <a:rPr lang="en-US" sz="1000" dirty="0">
                <a:latin typeface="Arial"/>
                <a:ea typeface="Arial"/>
                <a:cs typeface="Arial"/>
                <a:sym typeface="Arial"/>
              </a:rPr>
              <a:t>The reason for the interspersed pattern of radio astronomy allocations is that there are very specific frequencies that radio astronomers listen on</a:t>
            </a:r>
            <a:endParaRPr sz="1000" dirty="0">
              <a:latin typeface="Arial"/>
              <a:ea typeface="Arial"/>
              <a:cs typeface="Arial"/>
              <a:sym typeface="Arial"/>
            </a:endParaRPr>
          </a:p>
          <a:p>
            <a:pPr marL="457200" lvl="0" indent="-292100" algn="l" rtl="0">
              <a:lnSpc>
                <a:spcPct val="115000"/>
              </a:lnSpc>
              <a:spcBef>
                <a:spcPts val="0"/>
              </a:spcBef>
              <a:spcAft>
                <a:spcPts val="0"/>
              </a:spcAft>
              <a:buSzPts val="1000"/>
              <a:buChar char="-"/>
            </a:pPr>
            <a:r>
              <a:rPr lang="en-US" sz="1000" dirty="0">
                <a:latin typeface="Arial"/>
                <a:ea typeface="Arial"/>
                <a:cs typeface="Arial"/>
                <a:sym typeface="Arial"/>
              </a:rPr>
              <a:t>Spectral lines are frequencies where there’s an emission or absorption in a narrow frequency range that can be used to identify molecules</a:t>
            </a:r>
            <a:endParaRPr sz="1000" dirty="0">
              <a:latin typeface="Arial"/>
              <a:ea typeface="Arial"/>
              <a:cs typeface="Arial"/>
              <a:sym typeface="Arial"/>
            </a:endParaRPr>
          </a:p>
          <a:p>
            <a:pPr marL="914400" lvl="1" indent="-292100" algn="l" rtl="0">
              <a:lnSpc>
                <a:spcPct val="115000"/>
              </a:lnSpc>
              <a:spcBef>
                <a:spcPts val="0"/>
              </a:spcBef>
              <a:spcAft>
                <a:spcPts val="0"/>
              </a:spcAft>
              <a:buSzPts val="1000"/>
              <a:buChar char="-"/>
            </a:pPr>
            <a:r>
              <a:rPr lang="en-US" sz="1000" dirty="0">
                <a:latin typeface="Arial"/>
                <a:ea typeface="Arial"/>
                <a:cs typeface="Arial"/>
                <a:sym typeface="Arial"/>
              </a:rPr>
              <a:t>Such as silicon monoxide isotopes in 42.5-43.5 GHz</a:t>
            </a:r>
            <a:endParaRPr sz="1000" dirty="0">
              <a:latin typeface="Arial"/>
              <a:ea typeface="Arial"/>
              <a:cs typeface="Arial"/>
              <a:sym typeface="Arial"/>
            </a:endParaRPr>
          </a:p>
          <a:p>
            <a:pPr marL="0" lvl="0" indent="0" algn="l" rtl="0">
              <a:lnSpc>
                <a:spcPct val="115000"/>
              </a:lnSpc>
              <a:spcBef>
                <a:spcPts val="0"/>
              </a:spcBef>
              <a:spcAft>
                <a:spcPts val="0"/>
              </a:spcAft>
              <a:buNone/>
            </a:pPr>
            <a:r>
              <a:rPr lang="en-US" sz="1000" dirty="0">
                <a:latin typeface="Arial"/>
                <a:ea typeface="Arial"/>
                <a:cs typeface="Arial"/>
                <a:sym typeface="Arial"/>
              </a:rPr>
              <a:t>Note: Ground-based radio astronomy is confined to atmospheric windows, wavelength ranges in which the atmosphere is nearly transparent</a:t>
            </a:r>
            <a:endParaRPr sz="1000" dirty="0">
              <a:latin typeface="Arial"/>
              <a:ea typeface="Arial"/>
              <a:cs typeface="Arial"/>
              <a:sym typeface="Arial"/>
            </a:endParaRPr>
          </a:p>
        </p:txBody>
      </p:sp>
      <p:sp>
        <p:nvSpPr>
          <p:cNvPr id="120" name="Google Shape;120;g18e45a76f74_0_1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18dcd23bc33_0_12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000" dirty="0">
                <a:latin typeface="Arial"/>
                <a:ea typeface="Arial"/>
                <a:cs typeface="Arial"/>
                <a:sym typeface="Arial"/>
              </a:rPr>
              <a:t>Radio astronomers do everything they can to avoid interference from things in the ground, but they can’t do as much about things pointed at them from the sky which they’re trying to observe </a:t>
            </a:r>
            <a:endParaRPr sz="1000" dirty="0">
              <a:latin typeface="Arial"/>
              <a:ea typeface="Arial"/>
              <a:cs typeface="Arial"/>
              <a:sym typeface="Arial"/>
            </a:endParaRPr>
          </a:p>
          <a:p>
            <a:pPr marL="457200" lvl="0" indent="-292100" algn="l" rtl="0">
              <a:lnSpc>
                <a:spcPct val="115000"/>
              </a:lnSpc>
              <a:spcBef>
                <a:spcPts val="0"/>
              </a:spcBef>
              <a:spcAft>
                <a:spcPts val="0"/>
              </a:spcAft>
              <a:buSzPts val="1000"/>
              <a:buFont typeface="Arial"/>
              <a:buChar char="-"/>
            </a:pPr>
            <a:r>
              <a:rPr lang="en-US" sz="1000" dirty="0">
                <a:latin typeface="Arial"/>
                <a:ea typeface="Arial"/>
                <a:cs typeface="Arial"/>
                <a:sym typeface="Arial"/>
              </a:rPr>
              <a:t>Radio telescopes require large antennas and extremely sensitive receiving equipment to pick up very faint and far-away signals</a:t>
            </a:r>
            <a:endParaRPr sz="1000" dirty="0">
              <a:latin typeface="Arial"/>
              <a:ea typeface="Arial"/>
              <a:cs typeface="Arial"/>
              <a:sym typeface="Arial"/>
            </a:endParaRPr>
          </a:p>
          <a:p>
            <a:pPr marL="457200" lvl="0" indent="-292100" algn="l" rtl="0">
              <a:lnSpc>
                <a:spcPct val="115000"/>
              </a:lnSpc>
              <a:spcBef>
                <a:spcPts val="0"/>
              </a:spcBef>
              <a:spcAft>
                <a:spcPts val="0"/>
              </a:spcAft>
              <a:buSzPts val="1000"/>
              <a:buChar char="-"/>
            </a:pPr>
            <a:r>
              <a:rPr lang="en-US" sz="1000" dirty="0">
                <a:latin typeface="Arial"/>
                <a:ea typeface="Arial"/>
                <a:cs typeface="Arial"/>
                <a:sym typeface="Arial"/>
              </a:rPr>
              <a:t>Transmitting devices on Earth may cause radio-frequency interference  - move to remote places</a:t>
            </a:r>
            <a:endParaRPr sz="1000" dirty="0">
              <a:latin typeface="Arial"/>
              <a:ea typeface="Arial"/>
              <a:cs typeface="Arial"/>
              <a:sym typeface="Arial"/>
            </a:endParaRPr>
          </a:p>
          <a:p>
            <a:pPr marL="457200" lvl="0" indent="-292100" algn="l" rtl="0">
              <a:lnSpc>
                <a:spcPct val="115000"/>
              </a:lnSpc>
              <a:spcBef>
                <a:spcPts val="0"/>
              </a:spcBef>
              <a:spcAft>
                <a:spcPts val="0"/>
              </a:spcAft>
              <a:buSzPts val="1000"/>
              <a:buChar char="-"/>
            </a:pPr>
            <a:r>
              <a:rPr lang="en-US" sz="1000" dirty="0">
                <a:latin typeface="Arial"/>
                <a:ea typeface="Arial"/>
                <a:cs typeface="Arial"/>
                <a:sym typeface="Arial"/>
              </a:rPr>
              <a:t>There are radio telescopes all around the world, many have designated a Radio Quiet Zone surrounding them </a:t>
            </a:r>
            <a:endParaRPr sz="1000" dirty="0">
              <a:latin typeface="Arial"/>
              <a:ea typeface="Arial"/>
              <a:cs typeface="Arial"/>
              <a:sym typeface="Arial"/>
            </a:endParaRPr>
          </a:p>
          <a:p>
            <a:pPr marL="457200" lvl="0" indent="-292100" algn="l" rtl="0">
              <a:lnSpc>
                <a:spcPct val="115000"/>
              </a:lnSpc>
              <a:spcBef>
                <a:spcPts val="0"/>
              </a:spcBef>
              <a:spcAft>
                <a:spcPts val="0"/>
              </a:spcAft>
              <a:buSzPts val="1000"/>
              <a:buChar char="-"/>
            </a:pPr>
            <a:r>
              <a:rPr lang="en-US" sz="1000" dirty="0">
                <a:latin typeface="Arial"/>
                <a:ea typeface="Arial"/>
                <a:cs typeface="Arial"/>
                <a:sym typeface="Arial"/>
              </a:rPr>
              <a:t>Satellites in the path of highly sensitive radio telescopes are dangerous to radio astronomy </a:t>
            </a:r>
            <a:endParaRPr sz="1000" dirty="0">
              <a:latin typeface="Arial"/>
              <a:ea typeface="Arial"/>
              <a:cs typeface="Arial"/>
              <a:sym typeface="Arial"/>
            </a:endParaRPr>
          </a:p>
          <a:p>
            <a:pPr marL="914400" lvl="1" indent="-292100" algn="l" rtl="0">
              <a:lnSpc>
                <a:spcPct val="115000"/>
              </a:lnSpc>
              <a:spcBef>
                <a:spcPts val="0"/>
              </a:spcBef>
              <a:spcAft>
                <a:spcPts val="0"/>
              </a:spcAft>
              <a:buSzPts val="1000"/>
              <a:buChar char="-"/>
            </a:pPr>
            <a:r>
              <a:rPr lang="en-US" sz="1000" dirty="0">
                <a:latin typeface="Arial"/>
                <a:ea typeface="Arial"/>
                <a:cs typeface="Arial"/>
                <a:sym typeface="Arial"/>
              </a:rPr>
              <a:t>Interference can saturate receiver systems and drowns other signals, loses sensitivity</a:t>
            </a:r>
            <a:endParaRPr sz="1000" dirty="0">
              <a:latin typeface="Arial"/>
              <a:ea typeface="Arial"/>
              <a:cs typeface="Arial"/>
              <a:sym typeface="Arial"/>
            </a:endParaRPr>
          </a:p>
          <a:p>
            <a:pPr marL="914400" lvl="1" indent="-292100" algn="l" rtl="0">
              <a:lnSpc>
                <a:spcPct val="115000"/>
              </a:lnSpc>
              <a:spcBef>
                <a:spcPts val="0"/>
              </a:spcBef>
              <a:spcAft>
                <a:spcPts val="0"/>
              </a:spcAft>
              <a:buSzPts val="1000"/>
              <a:buChar char="-"/>
            </a:pPr>
            <a:r>
              <a:rPr lang="en-US" sz="1000" dirty="0">
                <a:latin typeface="Arial"/>
                <a:ea typeface="Arial"/>
                <a:cs typeface="Arial"/>
                <a:sym typeface="Arial"/>
              </a:rPr>
              <a:t>Going blind, not seeing beyond an increasingly crowded atmosphere</a:t>
            </a:r>
            <a:endParaRPr sz="1000" dirty="0">
              <a:latin typeface="Arial"/>
              <a:ea typeface="Arial"/>
              <a:cs typeface="Arial"/>
              <a:sym typeface="Arial"/>
            </a:endParaRPr>
          </a:p>
          <a:p>
            <a:pPr marL="914400" lvl="1" indent="-292100" algn="l" rtl="0">
              <a:lnSpc>
                <a:spcPct val="115000"/>
              </a:lnSpc>
              <a:spcBef>
                <a:spcPts val="0"/>
              </a:spcBef>
              <a:spcAft>
                <a:spcPts val="0"/>
              </a:spcAft>
              <a:buSzPts val="1000"/>
              <a:buChar char="-"/>
            </a:pPr>
            <a:r>
              <a:rPr lang="en-US" sz="1000" dirty="0">
                <a:latin typeface="Arial"/>
                <a:ea typeface="Arial"/>
                <a:cs typeface="Arial"/>
                <a:sym typeface="Arial"/>
              </a:rPr>
              <a:t>Even remote locations aren’t immune from satellites - no place to hide</a:t>
            </a:r>
            <a:endParaRPr sz="1000" dirty="0">
              <a:latin typeface="Arial"/>
              <a:ea typeface="Arial"/>
              <a:cs typeface="Arial"/>
              <a:sym typeface="Arial"/>
            </a:endParaRPr>
          </a:p>
          <a:p>
            <a:pPr marL="0" lvl="0" indent="0" algn="l" rtl="0">
              <a:lnSpc>
                <a:spcPct val="115000"/>
              </a:lnSpc>
              <a:spcBef>
                <a:spcPts val="0"/>
              </a:spcBef>
              <a:spcAft>
                <a:spcPts val="0"/>
              </a:spcAft>
              <a:buNone/>
            </a:pPr>
            <a:endParaRPr sz="1000" dirty="0">
              <a:latin typeface="Arial"/>
              <a:ea typeface="Arial"/>
              <a:cs typeface="Arial"/>
              <a:sym typeface="Arial"/>
            </a:endParaRPr>
          </a:p>
        </p:txBody>
      </p:sp>
      <p:sp>
        <p:nvSpPr>
          <p:cNvPr id="129" name="Google Shape;129;g18dcd23bc33_0_1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18e3b2d2a8e_2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457200" lvl="0" indent="-292100" algn="l" rtl="0">
              <a:lnSpc>
                <a:spcPct val="115000"/>
              </a:lnSpc>
              <a:spcBef>
                <a:spcPts val="0"/>
              </a:spcBef>
              <a:spcAft>
                <a:spcPts val="0"/>
              </a:spcAft>
              <a:buClr>
                <a:schemeClr val="dk1"/>
              </a:buClr>
              <a:buSzPts val="1000"/>
              <a:buChar char="-"/>
            </a:pPr>
            <a:r>
              <a:rPr lang="en-US" sz="1000" dirty="0">
                <a:latin typeface="Arial"/>
                <a:ea typeface="Arial"/>
                <a:cs typeface="Arial"/>
                <a:sym typeface="Arial"/>
              </a:rPr>
              <a:t>Need better antennas, more powerful satellites, improved processing algorithms to overcome the technical challenges</a:t>
            </a:r>
            <a:endParaRPr sz="1000" dirty="0">
              <a:latin typeface="Arial"/>
              <a:ea typeface="Arial"/>
              <a:cs typeface="Arial"/>
              <a:sym typeface="Arial"/>
            </a:endParaRPr>
          </a:p>
          <a:p>
            <a:pPr marL="457200" lvl="0" indent="-292100" algn="l" rtl="0">
              <a:lnSpc>
                <a:spcPct val="115000"/>
              </a:lnSpc>
              <a:spcBef>
                <a:spcPts val="0"/>
              </a:spcBef>
              <a:spcAft>
                <a:spcPts val="0"/>
              </a:spcAft>
              <a:buSzPts val="1000"/>
              <a:buFont typeface="Arial"/>
              <a:buChar char="-"/>
            </a:pPr>
            <a:r>
              <a:rPr lang="en-US" sz="1000" dirty="0">
                <a:latin typeface="Arial"/>
                <a:ea typeface="Arial"/>
                <a:cs typeface="Arial"/>
                <a:sym typeface="Arial"/>
              </a:rPr>
              <a:t>That’s why we are seeing the migration from K band up to V band</a:t>
            </a:r>
            <a:endParaRPr sz="1000" dirty="0">
              <a:latin typeface="Arial"/>
              <a:ea typeface="Arial"/>
              <a:cs typeface="Arial"/>
              <a:sym typeface="Arial"/>
            </a:endParaRPr>
          </a:p>
        </p:txBody>
      </p:sp>
      <p:sp>
        <p:nvSpPr>
          <p:cNvPr id="139" name="Google Shape;139;g18e3b2d2a8e_2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17b56f53032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None/>
            </a:pPr>
            <a:r>
              <a:rPr lang="en-US" sz="1000" dirty="0">
                <a:latin typeface="Arial"/>
                <a:ea typeface="Arial"/>
                <a:cs typeface="Arial"/>
                <a:sym typeface="Arial"/>
              </a:rPr>
              <a:t>38,000 satellites may be an overestimate, applicants may be creating a stake in the ground with the FCC since they can only reduce but not increase constellation size.</a:t>
            </a:r>
            <a:endParaRPr sz="1000" dirty="0">
              <a:latin typeface="Arial"/>
              <a:ea typeface="Arial"/>
              <a:cs typeface="Arial"/>
              <a:sym typeface="Arial"/>
            </a:endParaRPr>
          </a:p>
          <a:p>
            <a:pPr marL="0" lvl="0" indent="0" algn="l" rtl="0">
              <a:lnSpc>
                <a:spcPct val="115000"/>
              </a:lnSpc>
              <a:spcBef>
                <a:spcPts val="0"/>
              </a:spcBef>
              <a:spcAft>
                <a:spcPts val="0"/>
              </a:spcAft>
              <a:buNone/>
            </a:pPr>
            <a:endParaRPr sz="1000" dirty="0">
              <a:latin typeface="Arial"/>
              <a:ea typeface="Arial"/>
              <a:cs typeface="Arial"/>
              <a:sym typeface="Arial"/>
            </a:endParaRPr>
          </a:p>
        </p:txBody>
      </p:sp>
      <p:sp>
        <p:nvSpPr>
          <p:cNvPr id="148" name="Google Shape;148;g17b56f53032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100"/>
              <a:buNone/>
            </a:pPr>
            <a:r>
              <a:rPr lang="en-US" dirty="0"/>
              <a:t>Centre for the Protection of the Dark and Quiet Sky from Satellite Constellation Interference (CPS)</a:t>
            </a:r>
            <a:endParaRPr dirty="0"/>
          </a:p>
        </p:txBody>
      </p:sp>
      <p:sp>
        <p:nvSpPr>
          <p:cNvPr id="157" name="Google Shape;157;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10"/>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7" name="Google Shape;17;p10"/>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1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1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1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1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1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2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3" name="Google Shape;23;p1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2"/>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9" name="Google Shape;29;p12"/>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1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3"/>
        <p:cNvGrpSpPr/>
        <p:nvPr/>
      </p:nvGrpSpPr>
      <p:grpSpPr>
        <a:xfrm>
          <a:off x="0" y="0"/>
          <a:ext cx="0" cy="0"/>
          <a:chOff x="0" y="0"/>
          <a:chExt cx="0" cy="0"/>
        </a:xfrm>
      </p:grpSpPr>
      <p:sp>
        <p:nvSpPr>
          <p:cNvPr id="34" name="Google Shape;34;p14"/>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14"/>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6" name="Google Shape;36;p14"/>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14"/>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38" name="Google Shape;38;p14"/>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1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1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1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2"/>
        <p:cNvGrpSpPr/>
        <p:nvPr/>
      </p:nvGrpSpPr>
      <p:grpSpPr>
        <a:xfrm>
          <a:off x="0" y="0"/>
          <a:ext cx="0" cy="0"/>
          <a:chOff x="0" y="0"/>
          <a:chExt cx="0" cy="0"/>
        </a:xfrm>
      </p:grpSpPr>
      <p:sp>
        <p:nvSpPr>
          <p:cNvPr id="43" name="Google Shape;43;p1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13"/>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5" name="Google Shape;45;p13"/>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1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1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1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1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1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1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1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1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1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1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1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1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1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1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1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18"/>
          <p:cNvSpPr>
            <a:spLocks noGrp="1"/>
          </p:cNvSpPr>
          <p:nvPr>
            <p:ph type="pic" idx="2"/>
          </p:nvPr>
        </p:nvSpPr>
        <p:spPr>
          <a:xfrm>
            <a:off x="5183188" y="987425"/>
            <a:ext cx="6172200" cy="4873625"/>
          </a:xfrm>
          <a:prstGeom prst="rect">
            <a:avLst/>
          </a:prstGeom>
          <a:noFill/>
          <a:ln>
            <a:noFill/>
          </a:ln>
        </p:spPr>
      </p:sp>
      <p:sp>
        <p:nvSpPr>
          <p:cNvPr id="68" name="Google Shape;68;p1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1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1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1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6.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hyperlink" Target="http://www.spacenews.com/astronomers-back-technical-efforts-to-reduce-impacts-of-satellite-megaconstellations-while-seeking-regulatory-solutions" TargetMode="External"/><Relationship Id="rId13" Type="http://schemas.openxmlformats.org/officeDocument/2006/relationships/hyperlink" Target="http://www.spacenews.com/connecting-the-dots-addressing-the-v-band-disconnect" TargetMode="External"/><Relationship Id="rId18" Type="http://schemas.openxmlformats.org/officeDocument/2006/relationships/hyperlink" Target="https://public.nrao.edu/radio-astronomy/the-science-of-radio-astronomy/" TargetMode="External"/><Relationship Id="rId3" Type="http://schemas.openxmlformats.org/officeDocument/2006/relationships/image" Target="../media/image6.png"/><Relationship Id="rId21" Type="http://schemas.openxmlformats.org/officeDocument/2006/relationships/hyperlink" Target="https://public.nrao.edu/gallery" TargetMode="External"/><Relationship Id="rId7" Type="http://schemas.openxmlformats.org/officeDocument/2006/relationships/hyperlink" Target="http://www.cv.nrao.edu/~sransom/web/Ch1.html" TargetMode="External"/><Relationship Id="rId12" Type="http://schemas.openxmlformats.org/officeDocument/2006/relationships/hyperlink" Target="http://www.spacenews.com/report-outlines-measures-to-reduce-impact-of-satellite-constellations-on-astronomy" TargetMode="External"/><Relationship Id="rId17" Type="http://schemas.openxmlformats.org/officeDocument/2006/relationships/hyperlink" Target="http://www.itu.int/pub/R-REG-RR-2020" TargetMode="External"/><Relationship Id="rId2" Type="http://schemas.openxmlformats.org/officeDocument/2006/relationships/notesSlide" Target="../notesSlides/notesSlide17.xml"/><Relationship Id="rId16" Type="http://schemas.openxmlformats.org/officeDocument/2006/relationships/hyperlink" Target="https://www.itu.int/rec/R-REC-RA.314-10-200306-I/en" TargetMode="External"/><Relationship Id="rId20" Type="http://schemas.openxmlformats.org/officeDocument/2006/relationships/hyperlink" Target="https://fcc.report/IBFS/SAT-LOA-20170301-00027/1190019" TargetMode="External"/><Relationship Id="rId1" Type="http://schemas.openxmlformats.org/officeDocument/2006/relationships/slideLayout" Target="../slideLayouts/slideLayout2.xml"/><Relationship Id="rId6" Type="http://schemas.openxmlformats.org/officeDocument/2006/relationships/hyperlink" Target="http://www.quantamagazine.org/how-radio-astronomy-reveals-the-universe-20210413" TargetMode="External"/><Relationship Id="rId11" Type="http://schemas.openxmlformats.org/officeDocument/2006/relationships/hyperlink" Target="http://www.spacenews.com/radio-telescope-faces-extremely-concerning-threat-from-satellite-constellations" TargetMode="External"/><Relationship Id="rId5" Type="http://schemas.openxmlformats.org/officeDocument/2006/relationships/hyperlink" Target="http://www.spacenews.com/radio-astronomers-worried-about-oneweb-interference" TargetMode="External"/><Relationship Id="rId15" Type="http://schemas.openxmlformats.org/officeDocument/2006/relationships/hyperlink" Target="http://www.cnbc.com/2021/11/05/space-companies-ask-fcc-to-approve-38000-broadband-satellites.html" TargetMode="External"/><Relationship Id="rId10" Type="http://schemas.openxmlformats.org/officeDocument/2006/relationships/hyperlink" Target="http://www.spacenews.com/new-center-to-coordinate-work-to-mitigate-effect-of-satellite-constellations-on-astronomy" TargetMode="External"/><Relationship Id="rId19" Type="http://schemas.openxmlformats.org/officeDocument/2006/relationships/hyperlink" Target="http://www.skatelescope.org/news/skao-satellite-impact-analysis" TargetMode="External"/><Relationship Id="rId4" Type="http://schemas.openxmlformats.org/officeDocument/2006/relationships/hyperlink" Target="http://www.thespacereview.com/article/3702/1" TargetMode="External"/><Relationship Id="rId9" Type="http://schemas.openxmlformats.org/officeDocument/2006/relationships/hyperlink" Target="http://www.spacenews.com/little-legal-recourse-for-astronomers-concerned-about-starlink" TargetMode="External"/><Relationship Id="rId14" Type="http://schemas.openxmlformats.org/officeDocument/2006/relationships/hyperlink" Target="https://noirlab.edu/public/media/archives/techdocs/pdf/techdoc031.pdf" TargetMode="External"/><Relationship Id="rId22" Type="http://schemas.openxmlformats.org/officeDocument/2006/relationships/hyperlink" Target="http://egg.astro.cornell.edu/alfalfa/ugradteam/uat16talks/uat16_introRadAstro.pdf"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jp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21.png"/><Relationship Id="rId3" Type="http://schemas.openxmlformats.org/officeDocument/2006/relationships/image" Target="../media/image12.png"/><Relationship Id="rId7" Type="http://schemas.openxmlformats.org/officeDocument/2006/relationships/image" Target="../media/image16.jpg"/><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image" Target="../media/image15.png"/><Relationship Id="rId11" Type="http://schemas.openxmlformats.org/officeDocument/2006/relationships/image" Target="../media/image19.png"/><Relationship Id="rId5" Type="http://schemas.openxmlformats.org/officeDocument/2006/relationships/image" Target="../media/image14.png"/><Relationship Id="rId10" Type="http://schemas.openxmlformats.org/officeDocument/2006/relationships/image" Target="../media/image18.png"/><Relationship Id="rId4" Type="http://schemas.openxmlformats.org/officeDocument/2006/relationships/image" Target="../media/image13.png"/><Relationship Id="rId9"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7"/>
        <p:cNvGrpSpPr/>
        <p:nvPr/>
      </p:nvGrpSpPr>
      <p:grpSpPr>
        <a:xfrm>
          <a:off x="0" y="0"/>
          <a:ext cx="0" cy="0"/>
          <a:chOff x="0" y="0"/>
          <a:chExt cx="0" cy="0"/>
        </a:xfrm>
      </p:grpSpPr>
      <p:sp>
        <p:nvSpPr>
          <p:cNvPr id="88" name="Google Shape;88;p1"/>
          <p:cNvSpPr txBox="1">
            <a:spLocks noGrp="1"/>
          </p:cNvSpPr>
          <p:nvPr>
            <p:ph type="ctrTitle"/>
          </p:nvPr>
        </p:nvSpPr>
        <p:spPr>
          <a:xfrm>
            <a:off x="541800" y="1833125"/>
            <a:ext cx="11108400" cy="2387700"/>
          </a:xfrm>
          <a:prstGeom prst="rect">
            <a:avLst/>
          </a:prstGeom>
          <a:noFill/>
          <a:ln>
            <a:noFill/>
          </a:ln>
          <a:effectLst>
            <a:outerShdw blurRad="57150" dist="104775" dir="5400000" algn="bl" rotWithShape="0">
              <a:srgbClr val="000000">
                <a:alpha val="49803"/>
              </a:srgbClr>
            </a:outerShdw>
          </a:effectLst>
        </p:spPr>
        <p:txBody>
          <a:bodyPr spcFirstLastPara="1" wrap="square" lIns="91425" tIns="45700" rIns="91425" bIns="45700" anchor="b" anchorCtr="0">
            <a:noAutofit/>
          </a:bodyPr>
          <a:lstStyle/>
          <a:p>
            <a:pPr marL="0" lvl="0" indent="0" algn="ctr" rtl="0">
              <a:lnSpc>
                <a:spcPct val="90000"/>
              </a:lnSpc>
              <a:spcBef>
                <a:spcPts val="0"/>
              </a:spcBef>
              <a:spcAft>
                <a:spcPts val="0"/>
              </a:spcAft>
              <a:buClr>
                <a:schemeClr val="dk1"/>
              </a:buClr>
              <a:buSzPts val="1100"/>
              <a:buFont typeface="Arial"/>
              <a:buNone/>
            </a:pPr>
            <a:r>
              <a:rPr lang="en-US" sz="4800" b="1">
                <a:solidFill>
                  <a:schemeClr val="lt1"/>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Fixed</a:t>
            </a:r>
            <a:r>
              <a:rPr lang="en-US" sz="4800" b="1">
                <a:solidFill>
                  <a:schemeClr val="lt1"/>
                </a:solidFill>
                <a:latin typeface="Montserrat"/>
                <a:ea typeface="Montserrat"/>
                <a:cs typeface="Montserrat"/>
                <a:sym typeface="Montserrat"/>
              </a:rPr>
              <a:t> Satellite Service (FSS) &amp; Radio Astronomy Service (RAS) Coexistence</a:t>
            </a:r>
            <a:endParaRPr sz="4800">
              <a:latin typeface="Montserrat"/>
              <a:ea typeface="Montserrat"/>
              <a:cs typeface="Montserrat"/>
              <a:sym typeface="Montserrat"/>
            </a:endParaRPr>
          </a:p>
        </p:txBody>
      </p:sp>
      <p:sp>
        <p:nvSpPr>
          <p:cNvPr id="89" name="Google Shape;89;p1"/>
          <p:cNvSpPr txBox="1">
            <a:spLocks noGrp="1"/>
          </p:cNvSpPr>
          <p:nvPr>
            <p:ph type="subTitle" idx="1"/>
          </p:nvPr>
        </p:nvSpPr>
        <p:spPr>
          <a:xfrm>
            <a:off x="1524000" y="4220827"/>
            <a:ext cx="9144000" cy="1863600"/>
          </a:xfrm>
          <a:prstGeom prst="rect">
            <a:avLst/>
          </a:prstGeom>
          <a:noFill/>
          <a:ln>
            <a:noFill/>
          </a:ln>
          <a:effectLst>
            <a:outerShdw blurRad="57150" dist="57150" dir="5400000" algn="bl" rotWithShape="0">
              <a:srgbClr val="000000">
                <a:alpha val="49803"/>
              </a:srgbClr>
            </a:outerShdw>
          </a:effectLst>
        </p:spPr>
        <p:txBody>
          <a:bodyPr spcFirstLastPara="1" wrap="square" lIns="91425" tIns="45700" rIns="91425" bIns="45700" anchor="t" anchorCtr="0">
            <a:normAutofit lnSpcReduction="10000"/>
          </a:bodyPr>
          <a:lstStyle/>
          <a:p>
            <a:pPr marL="0" lvl="0" indent="0" algn="ctr" rtl="0">
              <a:lnSpc>
                <a:spcPct val="90000"/>
              </a:lnSpc>
              <a:spcBef>
                <a:spcPts val="0"/>
              </a:spcBef>
              <a:spcAft>
                <a:spcPts val="0"/>
              </a:spcAft>
              <a:buClr>
                <a:schemeClr val="dk1"/>
              </a:buClr>
              <a:buSzPts val="1100"/>
              <a:buNone/>
            </a:pPr>
            <a:r>
              <a:rPr lang="en-US" sz="3000">
                <a:solidFill>
                  <a:schemeClr val="lt1"/>
                </a:solidFill>
                <a:latin typeface="Montserrat"/>
                <a:ea typeface="Montserrat"/>
                <a:cs typeface="Montserrat"/>
                <a:sym typeface="Montserrat"/>
              </a:rPr>
              <a:t>@ V-band</a:t>
            </a:r>
            <a:endParaRPr sz="3000">
              <a:solidFill>
                <a:schemeClr val="lt1"/>
              </a:solidFill>
              <a:latin typeface="Montserrat"/>
              <a:ea typeface="Montserrat"/>
              <a:cs typeface="Montserrat"/>
              <a:sym typeface="Montserrat"/>
            </a:endParaRPr>
          </a:p>
          <a:p>
            <a:pPr marL="0" lvl="0" indent="0" algn="ctr" rtl="0">
              <a:lnSpc>
                <a:spcPct val="90000"/>
              </a:lnSpc>
              <a:spcBef>
                <a:spcPts val="1000"/>
              </a:spcBef>
              <a:spcAft>
                <a:spcPts val="1000"/>
              </a:spcAft>
              <a:buClr>
                <a:schemeClr val="dk1"/>
              </a:buClr>
              <a:buSzPts val="1100"/>
              <a:buNone/>
            </a:pPr>
            <a:r>
              <a:rPr lang="en-US" sz="3000">
                <a:solidFill>
                  <a:schemeClr val="lt1"/>
                </a:solidFill>
                <a:latin typeface="Montserrat"/>
                <a:ea typeface="Montserrat"/>
                <a:cs typeface="Montserrat"/>
                <a:sym typeface="Montserrat"/>
              </a:rPr>
              <a:t>Charlotte Ramiro and Lilo Heinrich</a:t>
            </a:r>
            <a:br>
              <a:rPr lang="en-US" sz="3000">
                <a:solidFill>
                  <a:schemeClr val="lt1"/>
                </a:solidFill>
                <a:latin typeface="Montserrat"/>
                <a:ea typeface="Montserrat"/>
                <a:cs typeface="Montserrat"/>
                <a:sym typeface="Montserrat"/>
              </a:rPr>
            </a:br>
            <a:r>
              <a:rPr lang="en-US" sz="3000">
                <a:solidFill>
                  <a:schemeClr val="lt1"/>
                </a:solidFill>
                <a:latin typeface="Montserrat"/>
                <a:ea typeface="Montserrat"/>
                <a:cs typeface="Montserrat"/>
                <a:sym typeface="Montserrat"/>
              </a:rPr>
              <a:t>Olin College of Engineering</a:t>
            </a:r>
            <a:br>
              <a:rPr lang="en-US" sz="2800">
                <a:solidFill>
                  <a:schemeClr val="lt1"/>
                </a:solidFill>
                <a:latin typeface="Montserrat"/>
                <a:ea typeface="Montserrat"/>
                <a:cs typeface="Montserrat"/>
                <a:sym typeface="Montserrat"/>
              </a:rPr>
            </a:br>
            <a:r>
              <a:rPr lang="en-US" sz="2200">
                <a:solidFill>
                  <a:schemeClr val="lt1"/>
                </a:solidFill>
                <a:latin typeface="Montserrat"/>
                <a:ea typeface="Montserrat"/>
                <a:cs typeface="Montserrat"/>
                <a:sym typeface="Montserrat"/>
              </a:rPr>
              <a:t>Introduction to Analog and Digital Communications (Fall 2022)</a:t>
            </a:r>
            <a:endParaRPr sz="3400">
              <a:latin typeface="Montserrat"/>
              <a:ea typeface="Montserrat"/>
              <a:cs typeface="Montserrat"/>
              <a:sym typeface="Montserrat"/>
            </a:endParaRPr>
          </a:p>
        </p:txBody>
      </p:sp>
      <p:pic>
        <p:nvPicPr>
          <p:cNvPr id="90" name="Google Shape;90;p1"/>
          <p:cNvPicPr preferRelativeResize="0"/>
          <p:nvPr/>
        </p:nvPicPr>
        <p:blipFill rotWithShape="1">
          <a:blip r:embed="rId4">
            <a:alphaModFix/>
          </a:blip>
          <a:srcRect/>
          <a:stretch/>
        </p:blipFill>
        <p:spPr>
          <a:xfrm>
            <a:off x="4764783" y="405029"/>
            <a:ext cx="4357687" cy="1118707"/>
          </a:xfrm>
          <a:prstGeom prst="rect">
            <a:avLst/>
          </a:prstGeom>
          <a:noFill/>
          <a:ln>
            <a:noFill/>
          </a:ln>
        </p:spPr>
      </p:pic>
      <p:pic>
        <p:nvPicPr>
          <p:cNvPr id="91" name="Google Shape;91;p1"/>
          <p:cNvPicPr preferRelativeResize="0"/>
          <p:nvPr/>
        </p:nvPicPr>
        <p:blipFill rotWithShape="1">
          <a:blip r:embed="rId5">
            <a:alphaModFix/>
          </a:blip>
          <a:srcRect/>
          <a:stretch/>
        </p:blipFill>
        <p:spPr>
          <a:xfrm>
            <a:off x="3333848" y="550085"/>
            <a:ext cx="848421" cy="852363"/>
          </a:xfrm>
          <a:prstGeom prst="rect">
            <a:avLst/>
          </a:prstGeom>
          <a:noFill/>
          <a:ln>
            <a:noFill/>
          </a:ln>
        </p:spPr>
      </p:pic>
      <p:cxnSp>
        <p:nvCxnSpPr>
          <p:cNvPr id="92" name="Google Shape;92;p1"/>
          <p:cNvCxnSpPr/>
          <p:nvPr/>
        </p:nvCxnSpPr>
        <p:spPr>
          <a:xfrm>
            <a:off x="4448175" y="483499"/>
            <a:ext cx="0" cy="985536"/>
          </a:xfrm>
          <a:prstGeom prst="straightConnector1">
            <a:avLst/>
          </a:prstGeom>
          <a:noFill/>
          <a:ln w="9525" cap="flat" cmpd="sng">
            <a:solidFill>
              <a:schemeClr val="lt1"/>
            </a:solidFill>
            <a:prstDash val="solid"/>
            <a:miter lim="800000"/>
            <a:headEnd type="none" w="sm" len="sm"/>
            <a:tailEnd type="none" w="sm" len="sm"/>
          </a:ln>
        </p:spPr>
      </p:cxnSp>
      <p:sp>
        <p:nvSpPr>
          <p:cNvPr id="93" name="Google Shape;93;p1"/>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sz="2000"/>
              <a:t>1</a:t>
            </a:fld>
            <a:endParaRPr sz="2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92"/>
        <p:cNvGrpSpPr/>
        <p:nvPr/>
      </p:nvGrpSpPr>
      <p:grpSpPr>
        <a:xfrm>
          <a:off x="0" y="0"/>
          <a:ext cx="0" cy="0"/>
          <a:chOff x="0" y="0"/>
          <a:chExt cx="0" cy="0"/>
        </a:xfrm>
      </p:grpSpPr>
      <p:pic>
        <p:nvPicPr>
          <p:cNvPr id="193" name="Google Shape;193;g174a48e98e7_0_0"/>
          <p:cNvPicPr preferRelativeResize="0"/>
          <p:nvPr/>
        </p:nvPicPr>
        <p:blipFill>
          <a:blip r:embed="rId4">
            <a:alphaModFix/>
          </a:blip>
          <a:stretch>
            <a:fillRect/>
          </a:stretch>
        </p:blipFill>
        <p:spPr>
          <a:xfrm rot="-6840002">
            <a:off x="7766884" y="824832"/>
            <a:ext cx="2944607" cy="3048835"/>
          </a:xfrm>
          <a:prstGeom prst="rect">
            <a:avLst/>
          </a:prstGeom>
          <a:noFill/>
          <a:ln>
            <a:noFill/>
          </a:ln>
        </p:spPr>
      </p:pic>
      <p:sp>
        <p:nvSpPr>
          <p:cNvPr id="194" name="Google Shape;194;g174a48e98e7_0_0"/>
          <p:cNvSpPr txBox="1">
            <a:spLocks noGrp="1"/>
          </p:cNvSpPr>
          <p:nvPr>
            <p:ph type="title"/>
          </p:nvPr>
        </p:nvSpPr>
        <p:spPr>
          <a:xfrm>
            <a:off x="492575" y="365125"/>
            <a:ext cx="11234100" cy="15618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Raleway"/>
              <a:buNone/>
            </a:pPr>
            <a:r>
              <a:rPr lang="en-US">
                <a:latin typeface="Montserrat"/>
                <a:ea typeface="Montserrat"/>
                <a:cs typeface="Montserrat"/>
                <a:sym typeface="Montserrat"/>
              </a:rPr>
              <a:t>Interference Geometry</a:t>
            </a:r>
            <a:endParaRPr>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4400"/>
              <a:buFont typeface="Raleway"/>
              <a:buNone/>
            </a:pPr>
            <a:r>
              <a:rPr lang="en-US" sz="2800">
                <a:latin typeface="Montserrat"/>
                <a:ea typeface="Montserrat"/>
                <a:cs typeface="Montserrat"/>
                <a:sym typeface="Montserrat"/>
              </a:rPr>
              <a:t>SpaceX V-band NGSO Satellite System</a:t>
            </a:r>
            <a:endParaRPr sz="2800">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4400"/>
              <a:buFont typeface="Raleway"/>
              <a:buNone/>
            </a:pPr>
            <a:endParaRPr sz="2800">
              <a:latin typeface="Montserrat"/>
              <a:ea typeface="Montserrat"/>
              <a:cs typeface="Montserrat"/>
              <a:sym typeface="Montserrat"/>
            </a:endParaRPr>
          </a:p>
        </p:txBody>
      </p:sp>
      <p:sp>
        <p:nvSpPr>
          <p:cNvPr id="195" name="Google Shape;195;g174a48e98e7_0_0"/>
          <p:cNvSpPr txBox="1">
            <a:spLocks noGrp="1"/>
          </p:cNvSpPr>
          <p:nvPr>
            <p:ph type="sldNum" idx="12"/>
          </p:nvPr>
        </p:nvSpPr>
        <p:spPr>
          <a:xfrm>
            <a:off x="7672600" y="6288246"/>
            <a:ext cx="3657600" cy="4869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10</a:t>
            </a:fld>
            <a:endParaRPr/>
          </a:p>
        </p:txBody>
      </p:sp>
      <p:sp>
        <p:nvSpPr>
          <p:cNvPr id="196" name="Google Shape;196;g174a48e98e7_0_0"/>
          <p:cNvSpPr/>
          <p:nvPr/>
        </p:nvSpPr>
        <p:spPr>
          <a:xfrm>
            <a:off x="2823534" y="6212403"/>
            <a:ext cx="556434" cy="562208"/>
          </a:xfrm>
          <a:prstGeom prst="flowChartExtra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g174a48e98e7_0_0"/>
          <p:cNvSpPr/>
          <p:nvPr/>
        </p:nvSpPr>
        <p:spPr>
          <a:xfrm>
            <a:off x="7628874" y="6441165"/>
            <a:ext cx="301703" cy="333435"/>
          </a:xfrm>
          <a:prstGeom prst="flowChartExtract">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g174a48e98e7_0_0"/>
          <p:cNvSpPr/>
          <p:nvPr/>
        </p:nvSpPr>
        <p:spPr>
          <a:xfrm rot="-4209814">
            <a:off x="2851353" y="4668159"/>
            <a:ext cx="861093" cy="2375693"/>
          </a:xfrm>
          <a:prstGeom prst="moon">
            <a:avLst>
              <a:gd name="adj" fmla="val 52792"/>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g174a48e98e7_0_0"/>
          <p:cNvSpPr/>
          <p:nvPr/>
        </p:nvSpPr>
        <p:spPr>
          <a:xfrm rot="-4305140">
            <a:off x="7628868" y="5585167"/>
            <a:ext cx="493413" cy="1300965"/>
          </a:xfrm>
          <a:prstGeom prst="moon">
            <a:avLst>
              <a:gd name="adj" fmla="val 58026"/>
            </a:avLst>
          </a:pr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00" name="Google Shape;200;g174a48e98e7_0_0"/>
          <p:cNvCxnSpPr/>
          <p:nvPr/>
        </p:nvCxnSpPr>
        <p:spPr>
          <a:xfrm flipH="1">
            <a:off x="7977250" y="3624375"/>
            <a:ext cx="729600" cy="2419200"/>
          </a:xfrm>
          <a:prstGeom prst="straightConnector1">
            <a:avLst/>
          </a:prstGeom>
          <a:noFill/>
          <a:ln w="38100" cap="flat" cmpd="sng">
            <a:solidFill>
              <a:srgbClr val="888888"/>
            </a:solidFill>
            <a:prstDash val="solid"/>
            <a:round/>
            <a:headEnd type="none" w="med" len="med"/>
            <a:tailEnd type="triangle" w="med" len="med"/>
          </a:ln>
        </p:spPr>
      </p:cxnSp>
      <p:cxnSp>
        <p:nvCxnSpPr>
          <p:cNvPr id="201" name="Google Shape;201;g174a48e98e7_0_0"/>
          <p:cNvCxnSpPr>
            <a:cxnSpLocks/>
          </p:cNvCxnSpPr>
          <p:nvPr/>
        </p:nvCxnSpPr>
        <p:spPr>
          <a:xfrm flipH="1">
            <a:off x="3379968" y="3634712"/>
            <a:ext cx="5335592" cy="2052428"/>
          </a:xfrm>
          <a:prstGeom prst="straightConnector1">
            <a:avLst/>
          </a:prstGeom>
          <a:noFill/>
          <a:ln w="38100" cap="flat" cmpd="sng">
            <a:solidFill>
              <a:srgbClr val="FF0000"/>
            </a:solidFill>
            <a:prstDash val="dash"/>
            <a:round/>
            <a:headEnd type="none" w="med" len="med"/>
            <a:tailEnd type="triangle" w="med" len="med"/>
          </a:ln>
        </p:spPr>
      </p:cxnSp>
      <p:sp>
        <p:nvSpPr>
          <p:cNvPr id="202" name="Google Shape;202;g174a48e98e7_0_0"/>
          <p:cNvSpPr txBox="1"/>
          <p:nvPr/>
        </p:nvSpPr>
        <p:spPr>
          <a:xfrm>
            <a:off x="859525" y="5650788"/>
            <a:ext cx="16356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latin typeface="Montserrat"/>
                <a:ea typeface="Montserrat"/>
                <a:cs typeface="Montserrat"/>
                <a:sym typeface="Montserrat"/>
              </a:rPr>
              <a:t>RAS ES </a:t>
            </a:r>
            <a:endParaRPr sz="1600" b="1" dirty="0">
              <a:latin typeface="Montserrat"/>
              <a:ea typeface="Montserrat"/>
              <a:cs typeface="Montserrat"/>
              <a:sym typeface="Montserrat"/>
            </a:endParaRPr>
          </a:p>
          <a:p>
            <a:pPr marL="0" lvl="0" indent="0" algn="l" rtl="0">
              <a:spcBef>
                <a:spcPts val="0"/>
              </a:spcBef>
              <a:spcAft>
                <a:spcPts val="0"/>
              </a:spcAft>
              <a:buNone/>
            </a:pPr>
            <a:r>
              <a:rPr lang="en-US" sz="1600" dirty="0">
                <a:latin typeface="Montserrat"/>
                <a:ea typeface="Montserrat"/>
                <a:cs typeface="Montserrat"/>
                <a:sym typeface="Montserrat"/>
              </a:rPr>
              <a:t>Incumbent </a:t>
            </a:r>
            <a:endParaRPr sz="1600" dirty="0">
              <a:latin typeface="Montserrat"/>
              <a:ea typeface="Montserrat"/>
              <a:cs typeface="Montserrat"/>
              <a:sym typeface="Montserrat"/>
            </a:endParaRPr>
          </a:p>
          <a:p>
            <a:pPr marL="0" lvl="0" indent="0" algn="l" rtl="0">
              <a:spcBef>
                <a:spcPts val="0"/>
              </a:spcBef>
              <a:spcAft>
                <a:spcPts val="0"/>
              </a:spcAft>
              <a:buNone/>
            </a:pPr>
            <a:r>
              <a:rPr lang="en-US" sz="1600" dirty="0">
                <a:solidFill>
                  <a:schemeClr val="dk1"/>
                </a:solidFill>
                <a:latin typeface="Montserrat"/>
                <a:ea typeface="Montserrat"/>
                <a:cs typeface="Montserrat"/>
                <a:sym typeface="Montserrat"/>
              </a:rPr>
              <a:t>P</a:t>
            </a:r>
            <a:r>
              <a:rPr lang="en-US" sz="1600" baseline="-25000" dirty="0">
                <a:solidFill>
                  <a:schemeClr val="dk1"/>
                </a:solidFill>
                <a:latin typeface="Montserrat"/>
                <a:ea typeface="Montserrat"/>
                <a:cs typeface="Montserrat"/>
                <a:sym typeface="Montserrat"/>
              </a:rPr>
              <a:t>RX,RAS</a:t>
            </a:r>
            <a:endParaRPr sz="1600" dirty="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600" dirty="0">
                <a:solidFill>
                  <a:schemeClr val="dk1"/>
                </a:solidFill>
                <a:latin typeface="Montserrat"/>
                <a:ea typeface="Montserrat"/>
                <a:cs typeface="Montserrat"/>
                <a:sym typeface="Montserrat"/>
              </a:rPr>
              <a:t>G</a:t>
            </a:r>
            <a:r>
              <a:rPr lang="en-US" sz="1600" baseline="-25000" dirty="0">
                <a:solidFill>
                  <a:schemeClr val="dk1"/>
                </a:solidFill>
                <a:latin typeface="Montserrat"/>
                <a:ea typeface="Montserrat"/>
                <a:cs typeface="Montserrat"/>
                <a:sym typeface="Montserrat"/>
              </a:rPr>
              <a:t>RX,RAS</a:t>
            </a:r>
            <a:endParaRPr sz="1600" dirty="0">
              <a:solidFill>
                <a:schemeClr val="dk1"/>
              </a:solidFill>
              <a:latin typeface="Montserrat"/>
              <a:ea typeface="Montserrat"/>
              <a:cs typeface="Montserrat"/>
              <a:sym typeface="Montserrat"/>
            </a:endParaRPr>
          </a:p>
        </p:txBody>
      </p:sp>
      <p:sp>
        <p:nvSpPr>
          <p:cNvPr id="203" name="Google Shape;203;g174a48e98e7_0_0"/>
          <p:cNvSpPr txBox="1"/>
          <p:nvPr/>
        </p:nvSpPr>
        <p:spPr>
          <a:xfrm>
            <a:off x="6111571" y="5650788"/>
            <a:ext cx="1768800" cy="1169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b="1" dirty="0">
                <a:latin typeface="Montserrat"/>
                <a:ea typeface="Montserrat"/>
                <a:cs typeface="Montserrat"/>
                <a:sym typeface="Montserrat"/>
              </a:rPr>
              <a:t>FSS ES </a:t>
            </a:r>
            <a:endParaRPr sz="1600" b="1" dirty="0">
              <a:latin typeface="Montserrat"/>
              <a:ea typeface="Montserrat"/>
              <a:cs typeface="Montserrat"/>
              <a:sym typeface="Montserrat"/>
            </a:endParaRPr>
          </a:p>
          <a:p>
            <a:pPr marL="0" lvl="0" indent="0" algn="l" rtl="0">
              <a:spcBef>
                <a:spcPts val="0"/>
              </a:spcBef>
              <a:spcAft>
                <a:spcPts val="0"/>
              </a:spcAft>
              <a:buNone/>
            </a:pPr>
            <a:r>
              <a:rPr lang="en-US" sz="1600" dirty="0">
                <a:latin typeface="Montserrat"/>
                <a:ea typeface="Montserrat"/>
                <a:cs typeface="Montserrat"/>
                <a:sym typeface="Montserrat"/>
              </a:rPr>
              <a:t>Entrant</a:t>
            </a:r>
            <a:endParaRPr sz="1600" dirty="0">
              <a:latin typeface="Montserrat"/>
              <a:ea typeface="Montserrat"/>
              <a:cs typeface="Montserrat"/>
              <a:sym typeface="Montserrat"/>
            </a:endParaRPr>
          </a:p>
          <a:p>
            <a:pPr marL="0" lvl="0" indent="0" algn="l" rtl="0">
              <a:spcBef>
                <a:spcPts val="0"/>
              </a:spcBef>
              <a:spcAft>
                <a:spcPts val="0"/>
              </a:spcAft>
              <a:buNone/>
            </a:pPr>
            <a:r>
              <a:rPr lang="en-US" sz="1600" dirty="0">
                <a:solidFill>
                  <a:schemeClr val="dk1"/>
                </a:solidFill>
                <a:latin typeface="Montserrat"/>
                <a:ea typeface="Montserrat"/>
                <a:cs typeface="Montserrat"/>
                <a:sym typeface="Montserrat"/>
              </a:rPr>
              <a:t>P</a:t>
            </a:r>
            <a:r>
              <a:rPr lang="en-US" sz="1600" baseline="-25000" dirty="0">
                <a:solidFill>
                  <a:schemeClr val="dk1"/>
                </a:solidFill>
                <a:latin typeface="Montserrat"/>
                <a:ea typeface="Montserrat"/>
                <a:cs typeface="Montserrat"/>
                <a:sym typeface="Montserrat"/>
              </a:rPr>
              <a:t>RX,RSS</a:t>
            </a:r>
            <a:endParaRPr sz="1600" dirty="0">
              <a:solidFill>
                <a:schemeClr val="dk1"/>
              </a:solidFill>
              <a:latin typeface="Montserrat"/>
              <a:ea typeface="Montserrat"/>
              <a:cs typeface="Montserrat"/>
              <a:sym typeface="Montserrat"/>
            </a:endParaRPr>
          </a:p>
          <a:p>
            <a:pPr marL="0" lvl="0" indent="0" algn="l" rtl="0">
              <a:spcBef>
                <a:spcPts val="0"/>
              </a:spcBef>
              <a:spcAft>
                <a:spcPts val="0"/>
              </a:spcAft>
              <a:buNone/>
            </a:pPr>
            <a:r>
              <a:rPr lang="en-US" sz="1600" dirty="0">
                <a:solidFill>
                  <a:schemeClr val="dk1"/>
                </a:solidFill>
                <a:latin typeface="Montserrat"/>
                <a:ea typeface="Montserrat"/>
                <a:cs typeface="Montserrat"/>
                <a:sym typeface="Montserrat"/>
              </a:rPr>
              <a:t>G</a:t>
            </a:r>
            <a:r>
              <a:rPr lang="en-US" sz="1600" baseline="-25000" dirty="0">
                <a:solidFill>
                  <a:schemeClr val="dk1"/>
                </a:solidFill>
                <a:latin typeface="Montserrat"/>
                <a:ea typeface="Montserrat"/>
                <a:cs typeface="Montserrat"/>
                <a:sym typeface="Montserrat"/>
              </a:rPr>
              <a:t>RX,FSS</a:t>
            </a:r>
            <a:endParaRPr sz="1600" dirty="0">
              <a:solidFill>
                <a:schemeClr val="dk1"/>
              </a:solidFill>
              <a:latin typeface="Montserrat"/>
              <a:ea typeface="Montserrat"/>
              <a:cs typeface="Montserrat"/>
              <a:sym typeface="Montserrat"/>
            </a:endParaRPr>
          </a:p>
        </p:txBody>
      </p:sp>
      <p:sp>
        <p:nvSpPr>
          <p:cNvPr id="204" name="Google Shape;204;g174a48e98e7_0_0"/>
          <p:cNvSpPr txBox="1"/>
          <p:nvPr/>
        </p:nvSpPr>
        <p:spPr>
          <a:xfrm>
            <a:off x="6113525" y="1926925"/>
            <a:ext cx="3484800" cy="1026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dk1"/>
                </a:solidFill>
                <a:latin typeface="Montserrat"/>
                <a:ea typeface="Montserrat"/>
                <a:cs typeface="Montserrat"/>
                <a:sym typeface="Montserrat"/>
              </a:rPr>
              <a:t>P</a:t>
            </a:r>
            <a:r>
              <a:rPr lang="en-US" sz="1600" baseline="-25000">
                <a:solidFill>
                  <a:schemeClr val="dk1"/>
                </a:solidFill>
                <a:latin typeface="Montserrat"/>
                <a:ea typeface="Montserrat"/>
                <a:cs typeface="Montserrat"/>
                <a:sym typeface="Montserrat"/>
              </a:rPr>
              <a:t>TX,FSS</a:t>
            </a:r>
            <a:r>
              <a:rPr lang="en-US" sz="1600">
                <a:solidFill>
                  <a:schemeClr val="dk1"/>
                </a:solidFill>
                <a:latin typeface="Montserrat"/>
                <a:ea typeface="Montserrat"/>
                <a:cs typeface="Montserrat"/>
                <a:sym typeface="Montserrat"/>
              </a:rPr>
              <a:t> </a:t>
            </a:r>
            <a:endParaRPr sz="1600">
              <a:solidFill>
                <a:schemeClr val="dk1"/>
              </a:solidFill>
              <a:latin typeface="Montserrat"/>
              <a:ea typeface="Montserrat"/>
              <a:cs typeface="Montserrat"/>
              <a:sym typeface="Montserrat"/>
            </a:endParaRPr>
          </a:p>
          <a:p>
            <a:pPr marL="0" lvl="0" indent="0" algn="l" rtl="0">
              <a:spcBef>
                <a:spcPts val="0"/>
              </a:spcBef>
              <a:spcAft>
                <a:spcPts val="0"/>
              </a:spcAft>
              <a:buNone/>
            </a:pPr>
            <a:r>
              <a:rPr lang="en-US" sz="1600">
                <a:solidFill>
                  <a:schemeClr val="dk1"/>
                </a:solidFill>
                <a:latin typeface="Montserrat"/>
                <a:ea typeface="Montserrat"/>
                <a:cs typeface="Montserrat"/>
                <a:sym typeface="Montserrat"/>
              </a:rPr>
              <a:t>G</a:t>
            </a:r>
            <a:r>
              <a:rPr lang="en-US" sz="1600" baseline="-25000">
                <a:solidFill>
                  <a:schemeClr val="dk1"/>
                </a:solidFill>
                <a:latin typeface="Montserrat"/>
                <a:ea typeface="Montserrat"/>
                <a:cs typeface="Montserrat"/>
                <a:sym typeface="Montserrat"/>
              </a:rPr>
              <a:t>TX,FSS</a:t>
            </a:r>
            <a:endParaRPr sz="1600">
              <a:solidFill>
                <a:schemeClr val="dk1"/>
              </a:solidFill>
              <a:latin typeface="Montserrat"/>
              <a:ea typeface="Montserrat"/>
              <a:cs typeface="Montserrat"/>
              <a:sym typeface="Montserrat"/>
            </a:endParaRPr>
          </a:p>
          <a:p>
            <a:pPr marL="0" lvl="0" indent="0" algn="l" rtl="0">
              <a:spcBef>
                <a:spcPts val="800"/>
              </a:spcBef>
              <a:spcAft>
                <a:spcPts val="0"/>
              </a:spcAft>
              <a:buClr>
                <a:schemeClr val="dk1"/>
              </a:buClr>
              <a:buSzPts val="1100"/>
              <a:buFont typeface="Arial"/>
              <a:buNone/>
            </a:pPr>
            <a:r>
              <a:rPr lang="en-US" sz="1600">
                <a:solidFill>
                  <a:schemeClr val="dk1"/>
                </a:solidFill>
                <a:latin typeface="Montserrat"/>
                <a:ea typeface="Montserrat"/>
                <a:cs typeface="Montserrat"/>
                <a:sym typeface="Montserrat"/>
              </a:rPr>
              <a:t>EIRP = P</a:t>
            </a:r>
            <a:r>
              <a:rPr lang="en-US" sz="1600" baseline="-25000">
                <a:solidFill>
                  <a:schemeClr val="dk1"/>
                </a:solidFill>
                <a:latin typeface="Montserrat"/>
                <a:ea typeface="Montserrat"/>
                <a:cs typeface="Montserrat"/>
                <a:sym typeface="Montserrat"/>
              </a:rPr>
              <a:t>Tx, FSS</a:t>
            </a:r>
            <a:r>
              <a:rPr lang="en-US" sz="1600">
                <a:solidFill>
                  <a:schemeClr val="dk1"/>
                </a:solidFill>
                <a:latin typeface="Montserrat"/>
                <a:ea typeface="Montserrat"/>
                <a:cs typeface="Montserrat"/>
                <a:sym typeface="Montserrat"/>
              </a:rPr>
              <a:t>+ G</a:t>
            </a:r>
            <a:r>
              <a:rPr lang="en-US" sz="1600" baseline="-25000">
                <a:solidFill>
                  <a:schemeClr val="dk1"/>
                </a:solidFill>
                <a:latin typeface="Montserrat"/>
                <a:ea typeface="Montserrat"/>
                <a:cs typeface="Montserrat"/>
                <a:sym typeface="Montserrat"/>
              </a:rPr>
              <a:t>Tx, FSS</a:t>
            </a:r>
            <a:endParaRPr sz="1600" baseline="-25000">
              <a:solidFill>
                <a:schemeClr val="dk1"/>
              </a:solidFill>
              <a:latin typeface="Montserrat"/>
              <a:ea typeface="Montserrat"/>
              <a:cs typeface="Montserrat"/>
              <a:sym typeface="Montserrat"/>
            </a:endParaRPr>
          </a:p>
        </p:txBody>
      </p:sp>
      <p:sp>
        <p:nvSpPr>
          <p:cNvPr id="205" name="Google Shape;205;g174a48e98e7_0_0"/>
          <p:cNvSpPr txBox="1"/>
          <p:nvPr/>
        </p:nvSpPr>
        <p:spPr>
          <a:xfrm>
            <a:off x="859525" y="2249425"/>
            <a:ext cx="30912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600" b="1">
                <a:solidFill>
                  <a:schemeClr val="dk1"/>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1"/>
                  </a:ext>
                </a:extLst>
              </a:rPr>
              <a:t>SpaceX V-band Satellite:</a:t>
            </a:r>
            <a:endParaRPr sz="1600">
              <a:solidFill>
                <a:schemeClr val="dk1"/>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2"/>
                </a:ext>
              </a:extLst>
            </a:endParaRPr>
          </a:p>
          <a:p>
            <a:pPr marL="0" lvl="0" indent="0" algn="l" rtl="0">
              <a:spcBef>
                <a:spcPts val="0"/>
              </a:spcBef>
              <a:spcAft>
                <a:spcPts val="0"/>
              </a:spcAft>
              <a:buClr>
                <a:schemeClr val="dk1"/>
              </a:buClr>
              <a:buSzPts val="1100"/>
              <a:buFont typeface="Arial"/>
              <a:buNone/>
            </a:pPr>
            <a:r>
              <a:rPr lang="en-US" sz="1600">
                <a:solidFill>
                  <a:schemeClr val="dk1"/>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3"/>
                  </a:ext>
                </a:extLst>
              </a:rPr>
              <a:t>Altitude: ~336-1110 km</a:t>
            </a:r>
            <a:r>
              <a:rPr lang="en-US" sz="1600" baseline="30000">
                <a:solidFill>
                  <a:schemeClr val="dk1"/>
                </a:solidFill>
                <a:latin typeface="Montserrat"/>
                <a:ea typeface="Montserrat"/>
                <a:cs typeface="Montserrat"/>
                <a:sym typeface="Montserrat"/>
              </a:rPr>
              <a:t>[17]</a:t>
            </a:r>
            <a:endParaRPr baseline="30000">
              <a:latin typeface="Calibri"/>
              <a:ea typeface="Calibri"/>
              <a:cs typeface="Calibri"/>
              <a:sym typeface="Calibri"/>
            </a:endParaRPr>
          </a:p>
        </p:txBody>
      </p:sp>
      <p:sp>
        <p:nvSpPr>
          <p:cNvPr id="206" name="Google Shape;206;g174a48e98e7_0_0"/>
          <p:cNvSpPr txBox="1"/>
          <p:nvPr/>
        </p:nvSpPr>
        <p:spPr>
          <a:xfrm>
            <a:off x="9544264" y="1188141"/>
            <a:ext cx="19344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1600" b="1" dirty="0">
                <a:solidFill>
                  <a:schemeClr val="dk1"/>
                </a:solidFill>
                <a:latin typeface="Montserrat"/>
                <a:ea typeface="Montserrat"/>
                <a:cs typeface="Montserrat"/>
                <a:sym typeface="Montserrat"/>
              </a:rPr>
              <a:t>FSS SAT </a:t>
            </a:r>
            <a:endParaRPr sz="1600" b="1" dirty="0">
              <a:solidFill>
                <a:schemeClr val="dk1"/>
              </a:solidFill>
              <a:latin typeface="Montserrat"/>
              <a:ea typeface="Montserrat"/>
              <a:cs typeface="Montserrat"/>
              <a:sym typeface="Montserrat"/>
            </a:endParaRPr>
          </a:p>
          <a:p>
            <a:pPr marL="0" lvl="0" indent="0" algn="l" rtl="0">
              <a:spcBef>
                <a:spcPts val="0"/>
              </a:spcBef>
              <a:spcAft>
                <a:spcPts val="0"/>
              </a:spcAft>
              <a:buClr>
                <a:schemeClr val="dk1"/>
              </a:buClr>
              <a:buSzPts val="1100"/>
              <a:buFont typeface="Arial"/>
              <a:buNone/>
            </a:pPr>
            <a:r>
              <a:rPr lang="en-US" sz="1600" dirty="0">
                <a:solidFill>
                  <a:schemeClr val="dk1"/>
                </a:solidFill>
                <a:latin typeface="Montserrat"/>
                <a:ea typeface="Montserrat"/>
                <a:cs typeface="Montserrat"/>
                <a:sym typeface="Montserrat"/>
              </a:rPr>
              <a:t>Entrant</a:t>
            </a:r>
            <a:endParaRPr dirty="0">
              <a:latin typeface="Calibri"/>
              <a:ea typeface="Calibri"/>
              <a:cs typeface="Calibri"/>
              <a:sym typeface="Calibri"/>
            </a:endParaRPr>
          </a:p>
        </p:txBody>
      </p:sp>
      <p:sp>
        <p:nvSpPr>
          <p:cNvPr id="207" name="Google Shape;207;g174a48e98e7_0_0"/>
          <p:cNvSpPr txBox="1"/>
          <p:nvPr/>
        </p:nvSpPr>
        <p:spPr>
          <a:xfrm>
            <a:off x="6097479" y="3883203"/>
            <a:ext cx="9798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a:latin typeface="Montserrat"/>
                <a:ea typeface="Montserrat"/>
                <a:cs typeface="Montserrat"/>
                <a:sym typeface="Montserrat"/>
              </a:rPr>
              <a:t>L</a:t>
            </a:r>
            <a:r>
              <a:rPr lang="en-US" sz="1600" baseline="-25000" dirty="0">
                <a:latin typeface="Montserrat"/>
                <a:ea typeface="Montserrat"/>
                <a:cs typeface="Montserrat"/>
                <a:sym typeface="Montserrat"/>
              </a:rPr>
              <a:t>FSPL</a:t>
            </a:r>
            <a:endParaRPr sz="1600" baseline="-25000" dirty="0">
              <a:latin typeface="Montserrat"/>
              <a:ea typeface="Montserrat"/>
              <a:cs typeface="Montserrat"/>
              <a:sym typeface="Montserrat"/>
            </a:endParaRPr>
          </a:p>
        </p:txBody>
      </p:sp>
      <p:sp>
        <p:nvSpPr>
          <p:cNvPr id="208" name="Google Shape;208;g174a48e98e7_0_0"/>
          <p:cNvSpPr txBox="1"/>
          <p:nvPr/>
        </p:nvSpPr>
        <p:spPr>
          <a:xfrm>
            <a:off x="859525" y="4395399"/>
            <a:ext cx="3961708" cy="59500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dirty="0" err="1">
                <a:latin typeface="Montserrat"/>
                <a:ea typeface="Montserrat"/>
                <a:cs typeface="Montserrat"/>
                <a:sym typeface="Montserrat"/>
              </a:rPr>
              <a:t>P</a:t>
            </a:r>
            <a:r>
              <a:rPr lang="en-US" sz="1600" baseline="-25000" dirty="0" err="1">
                <a:latin typeface="Montserrat"/>
                <a:ea typeface="Montserrat"/>
                <a:cs typeface="Montserrat"/>
                <a:sym typeface="Montserrat"/>
              </a:rPr>
              <a:t>Rx</a:t>
            </a:r>
            <a:r>
              <a:rPr lang="en-US" sz="1600" baseline="-25000" dirty="0">
                <a:latin typeface="Montserrat"/>
                <a:ea typeface="Montserrat"/>
                <a:cs typeface="Montserrat"/>
                <a:sym typeface="Montserrat"/>
              </a:rPr>
              <a:t>, RAS</a:t>
            </a:r>
            <a:r>
              <a:rPr lang="en-US" sz="1600" dirty="0">
                <a:solidFill>
                  <a:srgbClr val="000000"/>
                </a:solidFill>
                <a:latin typeface="Montserrat"/>
                <a:ea typeface="Montserrat"/>
                <a:cs typeface="Montserrat"/>
                <a:sym typeface="Montserrat"/>
              </a:rPr>
              <a:t>= </a:t>
            </a:r>
            <a:r>
              <a:rPr lang="en-US" sz="1600" dirty="0" err="1">
                <a:solidFill>
                  <a:srgbClr val="000000"/>
                </a:solidFill>
                <a:latin typeface="Montserrat"/>
                <a:ea typeface="Montserrat"/>
                <a:cs typeface="Montserrat"/>
                <a:sym typeface="Montserrat"/>
              </a:rPr>
              <a:t>P</a:t>
            </a:r>
            <a:r>
              <a:rPr lang="en-US" sz="1600" baseline="-25000" dirty="0" err="1">
                <a:solidFill>
                  <a:srgbClr val="000000"/>
                </a:solidFill>
                <a:latin typeface="Montserrat"/>
                <a:ea typeface="Montserrat"/>
                <a:cs typeface="Montserrat"/>
                <a:sym typeface="Montserrat"/>
              </a:rPr>
              <a:t>Tx</a:t>
            </a:r>
            <a:r>
              <a:rPr lang="en-US" sz="1600" baseline="-25000" dirty="0">
                <a:solidFill>
                  <a:srgbClr val="000000"/>
                </a:solidFill>
                <a:latin typeface="Montserrat"/>
                <a:ea typeface="Montserrat"/>
                <a:cs typeface="Montserrat"/>
                <a:sym typeface="Montserrat"/>
              </a:rPr>
              <a:t>, FSS</a:t>
            </a:r>
            <a:r>
              <a:rPr lang="en-US" sz="1600" dirty="0">
                <a:solidFill>
                  <a:srgbClr val="000000"/>
                </a:solidFill>
                <a:latin typeface="Montserrat"/>
                <a:ea typeface="Montserrat"/>
                <a:cs typeface="Montserrat"/>
                <a:sym typeface="Montserrat"/>
              </a:rPr>
              <a:t>+ </a:t>
            </a:r>
            <a:r>
              <a:rPr lang="en-US" sz="1600" dirty="0" err="1">
                <a:solidFill>
                  <a:srgbClr val="000000"/>
                </a:solidFill>
                <a:latin typeface="Montserrat"/>
                <a:ea typeface="Montserrat"/>
                <a:cs typeface="Montserrat"/>
                <a:sym typeface="Montserrat"/>
              </a:rPr>
              <a:t>G</a:t>
            </a:r>
            <a:r>
              <a:rPr lang="en-US" sz="1600" baseline="-25000" dirty="0" err="1">
                <a:solidFill>
                  <a:srgbClr val="000000"/>
                </a:solidFill>
                <a:latin typeface="Montserrat"/>
                <a:ea typeface="Montserrat"/>
                <a:cs typeface="Montserrat"/>
                <a:sym typeface="Montserrat"/>
              </a:rPr>
              <a:t>Tx</a:t>
            </a:r>
            <a:r>
              <a:rPr lang="en-US" sz="1600" baseline="-25000" dirty="0">
                <a:solidFill>
                  <a:srgbClr val="000000"/>
                </a:solidFill>
                <a:latin typeface="Montserrat"/>
                <a:ea typeface="Montserrat"/>
                <a:cs typeface="Montserrat"/>
                <a:sym typeface="Montserrat"/>
              </a:rPr>
              <a:t>, FSS</a:t>
            </a:r>
            <a:r>
              <a:rPr lang="en-US" sz="1600" dirty="0">
                <a:solidFill>
                  <a:srgbClr val="000000"/>
                </a:solidFill>
                <a:latin typeface="Montserrat"/>
                <a:ea typeface="Montserrat"/>
                <a:cs typeface="Montserrat"/>
                <a:sym typeface="Montserrat"/>
              </a:rPr>
              <a:t>+ </a:t>
            </a:r>
            <a:r>
              <a:rPr lang="en-US" sz="1600" dirty="0" err="1">
                <a:solidFill>
                  <a:srgbClr val="000000"/>
                </a:solidFill>
                <a:latin typeface="Montserrat"/>
                <a:ea typeface="Montserrat"/>
                <a:cs typeface="Montserrat"/>
                <a:sym typeface="Montserrat"/>
              </a:rPr>
              <a:t>G</a:t>
            </a:r>
            <a:r>
              <a:rPr lang="en-US" sz="1600" baseline="-25000" dirty="0" err="1">
                <a:solidFill>
                  <a:srgbClr val="000000"/>
                </a:solidFill>
                <a:latin typeface="Montserrat"/>
                <a:ea typeface="Montserrat"/>
                <a:cs typeface="Montserrat"/>
                <a:sym typeface="Montserrat"/>
              </a:rPr>
              <a:t>Rx</a:t>
            </a:r>
            <a:r>
              <a:rPr lang="en-US" sz="1600" baseline="-25000" dirty="0">
                <a:solidFill>
                  <a:srgbClr val="000000"/>
                </a:solidFill>
                <a:latin typeface="Montserrat"/>
                <a:ea typeface="Montserrat"/>
                <a:cs typeface="Montserrat"/>
                <a:sym typeface="Montserrat"/>
              </a:rPr>
              <a:t>, RAS</a:t>
            </a:r>
            <a:r>
              <a:rPr lang="en-US" sz="1600" dirty="0">
                <a:solidFill>
                  <a:srgbClr val="000000"/>
                </a:solidFill>
                <a:latin typeface="Montserrat"/>
                <a:ea typeface="Montserrat"/>
                <a:cs typeface="Montserrat"/>
                <a:sym typeface="Montserrat"/>
              </a:rPr>
              <a:t>- L</a:t>
            </a:r>
            <a:r>
              <a:rPr lang="en-US" sz="1600" baseline="-25000" dirty="0">
                <a:solidFill>
                  <a:srgbClr val="000000"/>
                </a:solidFill>
                <a:latin typeface="Montserrat"/>
                <a:ea typeface="Montserrat"/>
                <a:cs typeface="Montserrat"/>
                <a:sym typeface="Montserrat"/>
              </a:rPr>
              <a:t>FSPL</a:t>
            </a:r>
            <a:endParaRPr sz="1600" baseline="-25000" dirty="0">
              <a:latin typeface="Montserrat"/>
              <a:ea typeface="Montserrat"/>
              <a:cs typeface="Montserrat"/>
              <a:sym typeface="Montserrat"/>
            </a:endParaRPr>
          </a:p>
          <a:p>
            <a:pPr marL="0" lvl="0" indent="0" algn="l" rtl="0">
              <a:spcBef>
                <a:spcPts val="0"/>
              </a:spcBef>
              <a:spcAft>
                <a:spcPts val="0"/>
              </a:spcAft>
              <a:buNone/>
            </a:pPr>
            <a:endParaRPr sz="1600" baseline="-25000" dirty="0">
              <a:latin typeface="Montserrat"/>
              <a:ea typeface="Montserrat"/>
              <a:cs typeface="Montserrat"/>
              <a:sym typeface="Montserrat"/>
            </a:endParaRPr>
          </a:p>
        </p:txBody>
      </p:sp>
      <p:sp>
        <p:nvSpPr>
          <p:cNvPr id="209" name="Google Shape;209;g174a48e98e7_0_0"/>
          <p:cNvSpPr txBox="1"/>
          <p:nvPr/>
        </p:nvSpPr>
        <p:spPr>
          <a:xfrm>
            <a:off x="859525" y="3054613"/>
            <a:ext cx="3091200" cy="892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US" sz="1600" b="1">
                <a:solidFill>
                  <a:schemeClr val="dk1"/>
                </a:solidFill>
                <a:latin typeface="Montserrat"/>
                <a:ea typeface="Montserrat"/>
                <a:cs typeface="Montserrat"/>
                <a:sym typeface="Montserrat"/>
              </a:rPr>
              <a:t>Interfering signal:</a:t>
            </a:r>
            <a:endParaRPr sz="1600" b="1">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Clr>
                <a:schemeClr val="dk1"/>
              </a:buClr>
              <a:buSzPts val="1100"/>
              <a:buFont typeface="Arial"/>
              <a:buNone/>
            </a:pPr>
            <a:r>
              <a:rPr lang="en-US" sz="1600">
                <a:solidFill>
                  <a:schemeClr val="dk1"/>
                </a:solidFill>
                <a:latin typeface="Montserrat"/>
                <a:ea typeface="Montserrat"/>
                <a:cs typeface="Montserrat"/>
                <a:sym typeface="Montserrat"/>
              </a:rPr>
              <a:t>Downlink on 37.5-42.5 GHz</a:t>
            </a:r>
            <a:r>
              <a:rPr lang="en-US" sz="1600" baseline="30000">
                <a:solidFill>
                  <a:schemeClr val="dk1"/>
                </a:solidFill>
                <a:latin typeface="Montserrat"/>
                <a:ea typeface="Montserrat"/>
                <a:cs typeface="Montserrat"/>
                <a:sym typeface="Montserrat"/>
              </a:rPr>
              <a:t>[17]</a:t>
            </a:r>
            <a:endParaRPr sz="1600" baseline="30000">
              <a:solidFill>
                <a:schemeClr val="dk1"/>
              </a:solidFill>
              <a:latin typeface="Montserrat"/>
              <a:ea typeface="Montserrat"/>
              <a:cs typeface="Montserrat"/>
              <a:sym typeface="Montserrat"/>
            </a:endParaRPr>
          </a:p>
          <a:p>
            <a:pPr marL="0" lvl="0" indent="0" algn="l" rtl="0">
              <a:lnSpc>
                <a:spcPct val="100000"/>
              </a:lnSpc>
              <a:spcBef>
                <a:spcPts val="0"/>
              </a:spcBef>
              <a:spcAft>
                <a:spcPts val="0"/>
              </a:spcAft>
              <a:buNone/>
            </a:pPr>
            <a:endParaRPr>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13"/>
        <p:cNvGrpSpPr/>
        <p:nvPr/>
      </p:nvGrpSpPr>
      <p:grpSpPr>
        <a:xfrm>
          <a:off x="0" y="0"/>
          <a:ext cx="0" cy="0"/>
          <a:chOff x="0" y="0"/>
          <a:chExt cx="0" cy="0"/>
        </a:xfrm>
      </p:grpSpPr>
      <p:sp>
        <p:nvSpPr>
          <p:cNvPr id="214" name="Google Shape;214;g18e45a76f74_0_8"/>
          <p:cNvSpPr txBox="1">
            <a:spLocks noGrp="1"/>
          </p:cNvSpPr>
          <p:nvPr>
            <p:ph type="title"/>
          </p:nvPr>
        </p:nvSpPr>
        <p:spPr>
          <a:xfrm>
            <a:off x="838200" y="365125"/>
            <a:ext cx="10515600" cy="13257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Raleway"/>
              <a:buNone/>
            </a:pPr>
            <a:r>
              <a:rPr lang="en-US">
                <a:latin typeface="Montserrat"/>
                <a:ea typeface="Montserrat"/>
                <a:cs typeface="Montserrat"/>
                <a:sym typeface="Montserrat"/>
              </a:rPr>
              <a:t>Proposed Mitigations</a:t>
            </a:r>
            <a:endParaRPr>
              <a:latin typeface="Montserrat"/>
              <a:ea typeface="Montserrat"/>
              <a:cs typeface="Montserrat"/>
              <a:sym typeface="Montserrat"/>
            </a:endParaRPr>
          </a:p>
        </p:txBody>
      </p:sp>
      <p:sp>
        <p:nvSpPr>
          <p:cNvPr id="215" name="Google Shape;215;g18e45a76f74_0_8"/>
          <p:cNvSpPr txBox="1">
            <a:spLocks noGrp="1"/>
          </p:cNvSpPr>
          <p:nvPr>
            <p:ph type="body" idx="1"/>
          </p:nvPr>
        </p:nvSpPr>
        <p:spPr>
          <a:xfrm>
            <a:off x="838200" y="1514300"/>
            <a:ext cx="10752000" cy="4662600"/>
          </a:xfrm>
          <a:prstGeom prst="rect">
            <a:avLst/>
          </a:prstGeom>
          <a:noFill/>
          <a:ln>
            <a:noFill/>
          </a:ln>
        </p:spPr>
        <p:txBody>
          <a:bodyPr spcFirstLastPara="1" wrap="square" lIns="91425" tIns="45700" rIns="91425" bIns="45700" anchor="t" anchorCtr="0">
            <a:normAutofit/>
          </a:bodyPr>
          <a:lstStyle/>
          <a:p>
            <a:pPr marL="457200" lvl="0" indent="-381000" algn="l" rtl="0">
              <a:spcBef>
                <a:spcPts val="0"/>
              </a:spcBef>
              <a:spcAft>
                <a:spcPts val="0"/>
              </a:spcAft>
              <a:buSzPts val="2400"/>
              <a:buFont typeface="Montserrat"/>
              <a:buChar char="•"/>
            </a:pPr>
            <a:r>
              <a:rPr lang="en-US" sz="2400">
                <a:latin typeface="Montserrat"/>
                <a:ea typeface="Montserrat"/>
                <a:cs typeface="Montserrat"/>
                <a:sym typeface="Montserrat"/>
              </a:rPr>
              <a:t>S</a:t>
            </a:r>
            <a:r>
              <a:rPr lang="en-US" sz="2600">
                <a:latin typeface="Montserrat"/>
                <a:ea typeface="Montserrat"/>
                <a:cs typeface="Montserrat"/>
                <a:sym typeface="Montserrat"/>
              </a:rPr>
              <a:t>atHub: software tools for astronomers to avoid satellite passes in observations or correct affected observations</a:t>
            </a:r>
            <a:r>
              <a:rPr lang="en-US" sz="2600" baseline="30000">
                <a:latin typeface="Montserrat"/>
                <a:ea typeface="Montserrat"/>
                <a:cs typeface="Montserrat"/>
                <a:sym typeface="Montserrat"/>
              </a:rPr>
              <a:t>[5][9][11]</a:t>
            </a:r>
            <a:endParaRPr sz="2200" baseline="30000">
              <a:latin typeface="Montserrat"/>
              <a:ea typeface="Montserrat"/>
              <a:cs typeface="Montserrat"/>
              <a:sym typeface="Montserrat"/>
            </a:endParaRPr>
          </a:p>
          <a:p>
            <a:pPr marL="914400" lvl="1" indent="-381000" algn="l" rtl="0">
              <a:spcBef>
                <a:spcPts val="1200"/>
              </a:spcBef>
              <a:spcAft>
                <a:spcPts val="0"/>
              </a:spcAft>
              <a:buSzPts val="2400"/>
              <a:buFont typeface="Montserrat"/>
              <a:buChar char="•"/>
            </a:pPr>
            <a:r>
              <a:rPr lang="en-US" sz="2200">
                <a:latin typeface="Montserrat"/>
                <a:ea typeface="Montserrat"/>
                <a:cs typeface="Montserrat"/>
                <a:sym typeface="Montserrat"/>
              </a:rPr>
              <a:t>Share more accurate satellite position data to enable astronomers to avoid satellites in observations (SpaceX)</a:t>
            </a:r>
            <a:r>
              <a:rPr lang="en-US" sz="2200" baseline="30000">
                <a:latin typeface="Montserrat"/>
                <a:ea typeface="Montserrat"/>
                <a:cs typeface="Montserrat"/>
                <a:sym typeface="Montserrat"/>
              </a:rPr>
              <a:t>[5][9][11]</a:t>
            </a:r>
            <a:endParaRPr sz="2200" baseline="30000">
              <a:latin typeface="Montserrat"/>
              <a:ea typeface="Montserrat"/>
              <a:cs typeface="Montserrat"/>
              <a:sym typeface="Montserrat"/>
            </a:endParaRPr>
          </a:p>
          <a:p>
            <a:pPr marL="914400" lvl="1" indent="-381000" algn="l" rtl="0">
              <a:spcBef>
                <a:spcPts val="1200"/>
              </a:spcBef>
              <a:spcAft>
                <a:spcPts val="0"/>
              </a:spcAft>
              <a:buSzPts val="2400"/>
              <a:buFont typeface="Montserrat"/>
              <a:buChar char="•"/>
            </a:pPr>
            <a:r>
              <a:rPr lang="en-US" sz="2200">
                <a:latin typeface="Montserrat"/>
                <a:ea typeface="Montserrat"/>
                <a:cs typeface="Montserrat"/>
                <a:sym typeface="Montserrat"/>
              </a:rPr>
              <a:t>Less effective the more satellites there are</a:t>
            </a:r>
            <a:r>
              <a:rPr lang="en-US" sz="2200" baseline="30000">
                <a:latin typeface="Montserrat"/>
                <a:ea typeface="Montserrat"/>
                <a:cs typeface="Montserrat"/>
                <a:sym typeface="Montserrat"/>
              </a:rPr>
              <a:t>[20]</a:t>
            </a:r>
            <a:endParaRPr sz="2200" baseline="30000">
              <a:latin typeface="Montserrat"/>
              <a:ea typeface="Montserrat"/>
              <a:cs typeface="Montserrat"/>
              <a:sym typeface="Montserrat"/>
            </a:endParaRPr>
          </a:p>
          <a:p>
            <a:pPr marL="457200" lvl="0" indent="-381000" algn="l" rtl="0">
              <a:spcBef>
                <a:spcPts val="1200"/>
              </a:spcBef>
              <a:spcAft>
                <a:spcPts val="0"/>
              </a:spcAft>
              <a:buSzPts val="2400"/>
              <a:buFont typeface="Montserrat"/>
              <a:buChar char="•"/>
            </a:pPr>
            <a:r>
              <a:rPr lang="en-US" sz="2600">
                <a:latin typeface="Montserrat"/>
                <a:ea typeface="Montserrat"/>
                <a:cs typeface="Montserrat"/>
                <a:sym typeface="Montserrat"/>
              </a:rPr>
              <a:t>Arrayed telescopes less </a:t>
            </a:r>
            <a:r>
              <a:rPr lang="en-US" sz="26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4"/>
                  </a:ext>
                </a:extLst>
              </a:rPr>
              <a:t>vulnerable to</a:t>
            </a:r>
            <a:r>
              <a:rPr lang="en-US" sz="2600">
                <a:latin typeface="Montserrat"/>
                <a:ea typeface="Montserrat"/>
                <a:cs typeface="Montserrat"/>
                <a:sym typeface="Montserrat"/>
              </a:rPr>
              <a:t> RFI than single beam</a:t>
            </a:r>
            <a:r>
              <a:rPr lang="en-US" sz="2600" baseline="30000">
                <a:latin typeface="Montserrat"/>
                <a:ea typeface="Montserrat"/>
                <a:cs typeface="Montserrat"/>
                <a:sym typeface="Montserrat"/>
              </a:rPr>
              <a:t>[1]</a:t>
            </a:r>
            <a:endParaRPr sz="2600" baseline="30000">
              <a:latin typeface="Montserrat"/>
              <a:ea typeface="Montserrat"/>
              <a:cs typeface="Montserrat"/>
              <a:sym typeface="Montserrat"/>
            </a:endParaRPr>
          </a:p>
          <a:p>
            <a:pPr marL="457200" lvl="0" indent="-381000" algn="l" rtl="0">
              <a:spcBef>
                <a:spcPts val="1200"/>
              </a:spcBef>
              <a:spcAft>
                <a:spcPts val="1200"/>
              </a:spcAft>
              <a:buSzPts val="2400"/>
              <a:buFont typeface="Montserrat"/>
              <a:buChar char="•"/>
            </a:pPr>
            <a:r>
              <a:rPr lang="en-US" sz="2600">
                <a:latin typeface="Montserrat"/>
                <a:ea typeface="Montserrat"/>
                <a:cs typeface="Montserrat"/>
                <a:sym typeface="Montserrat"/>
              </a:rPr>
              <a:t>Radio filters on satellites to protect RAS (OneWeb)</a:t>
            </a:r>
            <a:r>
              <a:rPr lang="en-US" sz="2600" baseline="30000">
                <a:latin typeface="Montserrat"/>
                <a:ea typeface="Montserrat"/>
                <a:cs typeface="Montserrat"/>
                <a:sym typeface="Montserrat"/>
              </a:rPr>
              <a:t>[2]</a:t>
            </a:r>
            <a:endParaRPr sz="2600" baseline="30000">
              <a:latin typeface="Montserrat"/>
              <a:ea typeface="Montserrat"/>
              <a:cs typeface="Montserrat"/>
              <a:sym typeface="Montserrat"/>
            </a:endParaRPr>
          </a:p>
        </p:txBody>
      </p:sp>
      <p:sp>
        <p:nvSpPr>
          <p:cNvPr id="216" name="Google Shape;216;g18e45a76f74_0_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11</a:t>
            </a:fld>
            <a:endParaRPr/>
          </a:p>
        </p:txBody>
      </p:sp>
      <p:pic>
        <p:nvPicPr>
          <p:cNvPr id="217" name="Google Shape;217;g18e45a76f74_0_8"/>
          <p:cNvPicPr preferRelativeResize="0"/>
          <p:nvPr/>
        </p:nvPicPr>
        <p:blipFill>
          <a:blip r:embed="rId4">
            <a:alphaModFix/>
          </a:blip>
          <a:stretch>
            <a:fillRect/>
          </a:stretch>
        </p:blipFill>
        <p:spPr>
          <a:xfrm>
            <a:off x="1814025" y="4866975"/>
            <a:ext cx="3982074" cy="1991025"/>
          </a:xfrm>
          <a:prstGeom prst="rect">
            <a:avLst/>
          </a:prstGeom>
          <a:noFill/>
          <a:ln>
            <a:noFill/>
          </a:ln>
        </p:spPr>
      </p:pic>
      <p:pic>
        <p:nvPicPr>
          <p:cNvPr id="218" name="Google Shape;218;g18e45a76f74_0_8"/>
          <p:cNvPicPr preferRelativeResize="0"/>
          <p:nvPr/>
        </p:nvPicPr>
        <p:blipFill rotWithShape="1">
          <a:blip r:embed="rId5">
            <a:alphaModFix/>
          </a:blip>
          <a:srcRect l="23140" t="6226" r="17204"/>
          <a:stretch/>
        </p:blipFill>
        <p:spPr>
          <a:xfrm>
            <a:off x="6270925" y="4866975"/>
            <a:ext cx="2359609" cy="19910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2"/>
        <p:cNvGrpSpPr/>
        <p:nvPr/>
      </p:nvGrpSpPr>
      <p:grpSpPr>
        <a:xfrm>
          <a:off x="0" y="0"/>
          <a:ext cx="0" cy="0"/>
          <a:chOff x="0" y="0"/>
          <a:chExt cx="0" cy="0"/>
        </a:xfrm>
      </p:grpSpPr>
      <p:sp>
        <p:nvSpPr>
          <p:cNvPr id="223" name="Google Shape;223;g18e5434ddac_0_12"/>
          <p:cNvSpPr txBox="1">
            <a:spLocks noGrp="1"/>
          </p:cNvSpPr>
          <p:nvPr>
            <p:ph type="title"/>
          </p:nvPr>
        </p:nvSpPr>
        <p:spPr>
          <a:xfrm>
            <a:off x="838200" y="365125"/>
            <a:ext cx="10515600" cy="13257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Raleway"/>
              <a:buNone/>
            </a:pPr>
            <a:r>
              <a:rPr lang="en-US">
                <a:latin typeface="Montserrat"/>
                <a:ea typeface="Montserrat"/>
                <a:cs typeface="Montserrat"/>
                <a:sym typeface="Montserrat"/>
              </a:rPr>
              <a:t>Proposed Solutions</a:t>
            </a:r>
            <a:endParaRPr>
              <a:latin typeface="Montserrat"/>
              <a:ea typeface="Montserrat"/>
              <a:cs typeface="Montserrat"/>
              <a:sym typeface="Montserrat"/>
            </a:endParaRPr>
          </a:p>
        </p:txBody>
      </p:sp>
      <p:sp>
        <p:nvSpPr>
          <p:cNvPr id="224" name="Google Shape;224;g18e5434ddac_0_12"/>
          <p:cNvSpPr txBox="1">
            <a:spLocks noGrp="1"/>
          </p:cNvSpPr>
          <p:nvPr>
            <p:ph type="body" idx="1"/>
          </p:nvPr>
        </p:nvSpPr>
        <p:spPr>
          <a:xfrm>
            <a:off x="582425" y="1588900"/>
            <a:ext cx="11051400" cy="4803000"/>
          </a:xfrm>
          <a:prstGeom prst="rect">
            <a:avLst/>
          </a:prstGeom>
          <a:noFill/>
          <a:ln>
            <a:noFill/>
          </a:ln>
        </p:spPr>
        <p:txBody>
          <a:bodyPr spcFirstLastPara="1" wrap="square" lIns="91425" tIns="45700" rIns="91425" bIns="45700" anchor="t" anchorCtr="0">
            <a:normAutofit/>
          </a:bodyPr>
          <a:lstStyle/>
          <a:p>
            <a:pPr marL="457200" lvl="0" indent="-368300" algn="l" rtl="0">
              <a:lnSpc>
                <a:spcPct val="90000"/>
              </a:lnSpc>
              <a:spcBef>
                <a:spcPts val="0"/>
              </a:spcBef>
              <a:spcAft>
                <a:spcPts val="0"/>
              </a:spcAft>
              <a:buSzPts val="2200"/>
              <a:buFont typeface="Montserrat"/>
              <a:buChar char="•"/>
            </a:pPr>
            <a:r>
              <a:rPr lang="en-US" sz="2600" b="1">
                <a:latin typeface="Montserrat"/>
                <a:ea typeface="Montserrat"/>
                <a:cs typeface="Montserrat"/>
                <a:sym typeface="Montserrat"/>
              </a:rPr>
              <a:t>Coordination</a:t>
            </a:r>
            <a:r>
              <a:rPr lang="en-US" sz="2600">
                <a:latin typeface="Montserrat"/>
                <a:ea typeface="Montserrat"/>
                <a:cs typeface="Montserrat"/>
                <a:sym typeface="Montserrat"/>
              </a:rPr>
              <a:t>:</a:t>
            </a:r>
            <a:r>
              <a:rPr lang="en-US" sz="2600" b="1">
                <a:latin typeface="Montserrat"/>
                <a:ea typeface="Montserrat"/>
                <a:cs typeface="Montserrat"/>
                <a:sym typeface="Montserrat"/>
              </a:rPr>
              <a:t> </a:t>
            </a:r>
            <a:r>
              <a:rPr lang="en-US" sz="2600">
                <a:latin typeface="Montserrat"/>
                <a:ea typeface="Montserrat"/>
                <a:cs typeface="Montserrat"/>
                <a:sym typeface="Montserrat"/>
              </a:rPr>
              <a:t>NRAO and SpaceX continue to </a:t>
            </a:r>
            <a:r>
              <a:rPr lang="en-US" sz="26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5"/>
                  </a:ext>
                </a:extLst>
              </a:rPr>
              <a:t>co</a:t>
            </a:r>
            <a:r>
              <a:rPr lang="en-US" sz="2600">
                <a:latin typeface="Montserrat"/>
                <a:ea typeface="Montserrat"/>
                <a:cs typeface="Montserrat"/>
                <a:sym typeface="Montserrat"/>
              </a:rPr>
              <a:t>llaborate on experiments to study interference from FSS to RAS</a:t>
            </a:r>
            <a:r>
              <a:rPr lang="en-US" sz="2600" baseline="30000">
                <a:latin typeface="Montserrat"/>
                <a:ea typeface="Montserrat"/>
                <a:cs typeface="Montserrat"/>
                <a:sym typeface="Montserrat"/>
              </a:rPr>
              <a:t>[20]</a:t>
            </a:r>
            <a:endParaRPr sz="2600" baseline="30000">
              <a:latin typeface="Montserrat"/>
              <a:ea typeface="Montserrat"/>
              <a:cs typeface="Montserrat"/>
              <a:sym typeface="Montserrat"/>
            </a:endParaRPr>
          </a:p>
          <a:p>
            <a:pPr marL="914400" lvl="1" indent="-368300" algn="l" rtl="0">
              <a:lnSpc>
                <a:spcPct val="90000"/>
              </a:lnSpc>
              <a:spcBef>
                <a:spcPts val="1200"/>
              </a:spcBef>
              <a:spcAft>
                <a:spcPts val="0"/>
              </a:spcAft>
              <a:buSzPts val="2200"/>
              <a:buFont typeface="Montserrat"/>
              <a:buChar char="•"/>
            </a:pPr>
            <a:r>
              <a:rPr lang="en-US" sz="2200">
                <a:latin typeface="Montserrat"/>
                <a:ea typeface="Montserrat"/>
                <a:cs typeface="Montserrat"/>
                <a:sym typeface="Montserrat"/>
              </a:rPr>
              <a:t>Steer satellite transmitters away from telescope sites</a:t>
            </a:r>
            <a:r>
              <a:rPr lang="en-US" sz="2200" baseline="30000">
                <a:latin typeface="Montserrat"/>
                <a:ea typeface="Montserrat"/>
                <a:cs typeface="Montserrat"/>
                <a:sym typeface="Montserrat"/>
              </a:rPr>
              <a:t>[20][16]</a:t>
            </a:r>
            <a:endParaRPr sz="2200" baseline="30000">
              <a:latin typeface="Montserrat"/>
              <a:ea typeface="Montserrat"/>
              <a:cs typeface="Montserrat"/>
              <a:sym typeface="Montserrat"/>
            </a:endParaRPr>
          </a:p>
          <a:p>
            <a:pPr marL="914400" lvl="1" indent="-368300" algn="l" rtl="0">
              <a:lnSpc>
                <a:spcPct val="90000"/>
              </a:lnSpc>
              <a:spcBef>
                <a:spcPts val="1200"/>
              </a:spcBef>
              <a:spcAft>
                <a:spcPts val="0"/>
              </a:spcAft>
              <a:buSzPts val="2200"/>
              <a:buFont typeface="Montserrat"/>
              <a:buChar char="•"/>
            </a:pPr>
            <a:r>
              <a:rPr lang="en-US" sz="2200">
                <a:latin typeface="Montserrat"/>
                <a:ea typeface="Montserrat"/>
                <a:cs typeface="Montserrat"/>
                <a:sym typeface="Montserrat"/>
              </a:rPr>
              <a:t>Finding success using phase delay</a:t>
            </a:r>
            <a:r>
              <a:rPr lang="en-US" sz="2200" baseline="30000">
                <a:latin typeface="Montserrat"/>
                <a:ea typeface="Montserrat"/>
                <a:cs typeface="Montserrat"/>
                <a:sym typeface="Montserrat"/>
              </a:rPr>
              <a:t>[20]</a:t>
            </a:r>
            <a:endParaRPr sz="2200" baseline="30000">
              <a:latin typeface="Montserrat"/>
              <a:ea typeface="Montserrat"/>
              <a:cs typeface="Montserrat"/>
              <a:sym typeface="Montserrat"/>
            </a:endParaRPr>
          </a:p>
          <a:p>
            <a:pPr marL="457200" lvl="0" indent="-368300" algn="l" rtl="0">
              <a:lnSpc>
                <a:spcPct val="90000"/>
              </a:lnSpc>
              <a:spcBef>
                <a:spcPts val="1200"/>
              </a:spcBef>
              <a:spcAft>
                <a:spcPts val="0"/>
              </a:spcAft>
              <a:buSzPts val="2200"/>
              <a:buFont typeface="Montserrat"/>
              <a:buChar char="•"/>
            </a:pPr>
            <a:r>
              <a:rPr lang="en-US" sz="2600">
                <a:latin typeface="Montserrat"/>
                <a:ea typeface="Montserrat"/>
                <a:cs typeface="Montserrat"/>
                <a:sym typeface="Montserrat"/>
              </a:rPr>
              <a:t>Center for Protection of the Dark and Quiet Sky (CPS)</a:t>
            </a:r>
            <a:r>
              <a:rPr lang="en-US" sz="2600" baseline="30000">
                <a:latin typeface="Montserrat"/>
                <a:ea typeface="Montserrat"/>
                <a:cs typeface="Montserrat"/>
                <a:sym typeface="Montserrat"/>
              </a:rPr>
              <a:t>[7]</a:t>
            </a:r>
            <a:endParaRPr sz="2600" baseline="30000">
              <a:latin typeface="Montserrat"/>
              <a:ea typeface="Montserrat"/>
              <a:cs typeface="Montserrat"/>
              <a:sym typeface="Montserrat"/>
            </a:endParaRPr>
          </a:p>
          <a:p>
            <a:pPr marL="457200" lvl="0" indent="-368300" algn="l" rtl="0">
              <a:lnSpc>
                <a:spcPct val="90000"/>
              </a:lnSpc>
              <a:spcBef>
                <a:spcPts val="1200"/>
              </a:spcBef>
              <a:spcAft>
                <a:spcPts val="0"/>
              </a:spcAft>
              <a:buSzPts val="2200"/>
              <a:buFont typeface="Montserrat"/>
              <a:buChar char="•"/>
            </a:pPr>
            <a:r>
              <a:rPr lang="en-US" sz="2600" b="1">
                <a:latin typeface="Montserrat"/>
                <a:ea typeface="Montserrat"/>
                <a:cs typeface="Montserrat"/>
                <a:sym typeface="Montserrat"/>
              </a:rPr>
              <a:t>Policy</a:t>
            </a:r>
            <a:r>
              <a:rPr lang="en-US" sz="2600">
                <a:latin typeface="Montserrat"/>
                <a:ea typeface="Montserrat"/>
                <a:cs typeface="Montserrat"/>
                <a:sym typeface="Montserrat"/>
              </a:rPr>
              <a:t>: Find ways to inform FSS about RAS operations to </a:t>
            </a:r>
            <a:r>
              <a:rPr lang="en-US" sz="26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6"/>
                  </a:ext>
                </a:extLst>
              </a:rPr>
              <a:t>allow them to </a:t>
            </a:r>
            <a:r>
              <a:rPr lang="en-US" sz="2600">
                <a:latin typeface="Montserrat"/>
                <a:ea typeface="Montserrat"/>
                <a:cs typeface="Montserrat"/>
                <a:sym typeface="Montserrat"/>
              </a:rPr>
              <a:t>adjust operations to avoid those downlink channels     - NRAO Dr. Chris De Pree</a:t>
            </a:r>
            <a:r>
              <a:rPr lang="en-US" sz="2600" baseline="30000">
                <a:latin typeface="Montserrat"/>
                <a:ea typeface="Montserrat"/>
                <a:cs typeface="Montserrat"/>
                <a:sym typeface="Montserrat"/>
              </a:rPr>
              <a:t>[20][1]</a:t>
            </a:r>
            <a:endParaRPr sz="2600" baseline="30000">
              <a:latin typeface="Montserrat"/>
              <a:ea typeface="Montserrat"/>
              <a:cs typeface="Montserrat"/>
              <a:sym typeface="Montserrat"/>
            </a:endParaRPr>
          </a:p>
          <a:p>
            <a:pPr marL="457200" lvl="0" indent="-368300" algn="l" rtl="0">
              <a:lnSpc>
                <a:spcPct val="90000"/>
              </a:lnSpc>
              <a:spcBef>
                <a:spcPts val="1200"/>
              </a:spcBef>
              <a:spcAft>
                <a:spcPts val="0"/>
              </a:spcAft>
              <a:buSzPts val="2200"/>
              <a:buFont typeface="Montserrat"/>
              <a:buChar char="•"/>
            </a:pPr>
            <a:r>
              <a:rPr lang="en-US" sz="2600">
                <a:latin typeface="Montserrat"/>
                <a:ea typeface="Montserrat"/>
                <a:cs typeface="Montserrat"/>
                <a:sym typeface="Montserrat"/>
              </a:rPr>
              <a:t>Regulate limits on radio frequency interference (RFI)</a:t>
            </a:r>
            <a:r>
              <a:rPr lang="en-US" sz="2600" baseline="30000">
                <a:latin typeface="Montserrat"/>
                <a:ea typeface="Montserrat"/>
                <a:cs typeface="Montserrat"/>
                <a:sym typeface="Montserrat"/>
              </a:rPr>
              <a:t>[1]</a:t>
            </a:r>
            <a:endParaRPr sz="2600" baseline="30000">
              <a:latin typeface="Montserrat"/>
              <a:ea typeface="Montserrat"/>
              <a:cs typeface="Montserrat"/>
              <a:sym typeface="Montserrat"/>
            </a:endParaRPr>
          </a:p>
          <a:p>
            <a:pPr marL="914400" lvl="1" indent="-368300" algn="l" rtl="0">
              <a:lnSpc>
                <a:spcPct val="90000"/>
              </a:lnSpc>
              <a:spcBef>
                <a:spcPts val="1200"/>
              </a:spcBef>
              <a:spcAft>
                <a:spcPts val="1200"/>
              </a:spcAft>
              <a:buSzPts val="2200"/>
              <a:buFont typeface="Montserrat"/>
              <a:buChar char="•"/>
            </a:pPr>
            <a:r>
              <a:rPr lang="en-US" sz="2200">
                <a:latin typeface="Montserrat"/>
                <a:ea typeface="Montserrat"/>
                <a:cs typeface="Montserrat"/>
                <a:sym typeface="Montserrat"/>
              </a:rPr>
              <a:t>EPFD and Interference-to-Noise (I/N) recommendations</a:t>
            </a:r>
            <a:r>
              <a:rPr lang="en-US" sz="2200" baseline="30000">
                <a:latin typeface="Montserrat"/>
                <a:ea typeface="Montserrat"/>
                <a:cs typeface="Montserrat"/>
                <a:sym typeface="Montserrat"/>
              </a:rPr>
              <a:t>[14]</a:t>
            </a:r>
            <a:endParaRPr sz="2200" baseline="30000">
              <a:latin typeface="Montserrat"/>
              <a:ea typeface="Montserrat"/>
              <a:cs typeface="Montserrat"/>
              <a:sym typeface="Montserrat"/>
            </a:endParaRPr>
          </a:p>
        </p:txBody>
      </p:sp>
      <p:sp>
        <p:nvSpPr>
          <p:cNvPr id="225" name="Google Shape;225;g18e5434ddac_0_1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12</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29"/>
        <p:cNvGrpSpPr/>
        <p:nvPr/>
      </p:nvGrpSpPr>
      <p:grpSpPr>
        <a:xfrm>
          <a:off x="0" y="0"/>
          <a:ext cx="0" cy="0"/>
          <a:chOff x="0" y="0"/>
          <a:chExt cx="0" cy="0"/>
        </a:xfrm>
      </p:grpSpPr>
      <p:sp>
        <p:nvSpPr>
          <p:cNvPr id="230" name="Google Shape;230;g18dcd23bc33_0_44"/>
          <p:cNvSpPr txBox="1">
            <a:spLocks noGrp="1"/>
          </p:cNvSpPr>
          <p:nvPr>
            <p:ph type="title"/>
          </p:nvPr>
        </p:nvSpPr>
        <p:spPr>
          <a:xfrm>
            <a:off x="415900" y="477750"/>
            <a:ext cx="11528400" cy="12846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dk1"/>
              </a:buClr>
              <a:buSzPts val="1100"/>
              <a:buFont typeface="Arial"/>
              <a:buNone/>
            </a:pPr>
            <a:r>
              <a:rPr lang="en-US" sz="3600">
                <a:latin typeface="Montserrat"/>
                <a:ea typeface="Montserrat"/>
                <a:cs typeface="Montserrat"/>
                <a:sym typeface="Montserrat"/>
              </a:rPr>
              <a:t>Recommendation on Equivalent Power </a:t>
            </a:r>
            <a:endParaRPr sz="360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1100"/>
              <a:buFont typeface="Arial"/>
              <a:buNone/>
            </a:pPr>
            <a:r>
              <a:rPr lang="en-US" sz="3600">
                <a:latin typeface="Montserrat"/>
                <a:ea typeface="Montserrat"/>
                <a:cs typeface="Montserrat"/>
                <a:sym typeface="Montserrat"/>
              </a:rPr>
              <a:t>Flux Density (</a:t>
            </a:r>
            <a:r>
              <a:rPr lang="en-US" sz="36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7"/>
                  </a:ext>
                </a:extLst>
              </a:rPr>
              <a:t>EPFD</a:t>
            </a:r>
            <a:r>
              <a:rPr lang="en-US" sz="3600">
                <a:latin typeface="Montserrat"/>
                <a:ea typeface="Montserrat"/>
                <a:cs typeface="Montserrat"/>
                <a:sym typeface="Montserrat"/>
              </a:rPr>
              <a:t>) in 42.5-43.5 GHz</a:t>
            </a:r>
            <a:endParaRPr sz="3600">
              <a:latin typeface="Montserrat"/>
              <a:ea typeface="Montserrat"/>
              <a:cs typeface="Montserrat"/>
              <a:sym typeface="Montserrat"/>
            </a:endParaRPr>
          </a:p>
          <a:p>
            <a:pPr marL="0" lvl="0" indent="0" algn="ctr" rtl="0">
              <a:lnSpc>
                <a:spcPct val="90000"/>
              </a:lnSpc>
              <a:spcBef>
                <a:spcPts val="0"/>
              </a:spcBef>
              <a:spcAft>
                <a:spcPts val="0"/>
              </a:spcAft>
              <a:buClr>
                <a:schemeClr val="dk1"/>
              </a:buClr>
              <a:buSzPts val="1100"/>
              <a:buFont typeface="Arial"/>
              <a:buNone/>
            </a:pPr>
            <a:r>
              <a:rPr lang="en-US" sz="3200">
                <a:latin typeface="Montserrat"/>
                <a:ea typeface="Montserrat"/>
                <a:cs typeface="Montserrat"/>
                <a:sym typeface="Montserrat"/>
              </a:rPr>
              <a:t>ITU Radio Regulations</a:t>
            </a:r>
            <a:r>
              <a:rPr lang="en-US" sz="3200" baseline="30000">
                <a:latin typeface="Montserrat"/>
                <a:ea typeface="Montserrat"/>
                <a:cs typeface="Montserrat"/>
                <a:sym typeface="Montserrat"/>
              </a:rPr>
              <a:t> </a:t>
            </a:r>
            <a:r>
              <a:rPr lang="en-US" sz="3200">
                <a:latin typeface="Montserrat"/>
                <a:ea typeface="Montserrat"/>
                <a:cs typeface="Montserrat"/>
                <a:sym typeface="Montserrat"/>
              </a:rPr>
              <a:t>Chapter II Article 5</a:t>
            </a:r>
            <a:r>
              <a:rPr lang="en-US" sz="3200" baseline="30000">
                <a:latin typeface="Montserrat"/>
                <a:ea typeface="Montserrat"/>
                <a:cs typeface="Montserrat"/>
                <a:sym typeface="Montserrat"/>
              </a:rPr>
              <a:t>[14]</a:t>
            </a:r>
            <a:endParaRPr sz="3200" baseline="30000">
              <a:latin typeface="Montserrat"/>
              <a:ea typeface="Montserrat"/>
              <a:cs typeface="Montserrat"/>
              <a:sym typeface="Montserrat"/>
            </a:endParaRPr>
          </a:p>
        </p:txBody>
      </p:sp>
      <p:pic>
        <p:nvPicPr>
          <p:cNvPr id="231" name="Google Shape;231;g18dcd23bc33_0_44"/>
          <p:cNvPicPr preferRelativeResize="0"/>
          <p:nvPr/>
        </p:nvPicPr>
        <p:blipFill rotWithShape="1">
          <a:blip r:embed="rId4">
            <a:alphaModFix/>
          </a:blip>
          <a:srcRect b="35128"/>
          <a:stretch/>
        </p:blipFill>
        <p:spPr>
          <a:xfrm>
            <a:off x="588150" y="3384925"/>
            <a:ext cx="10991451" cy="2523025"/>
          </a:xfrm>
          <a:prstGeom prst="rect">
            <a:avLst/>
          </a:prstGeom>
          <a:noFill/>
          <a:ln>
            <a:noFill/>
          </a:ln>
        </p:spPr>
      </p:pic>
      <p:sp>
        <p:nvSpPr>
          <p:cNvPr id="232" name="Google Shape;232;g18dcd23bc33_0_44"/>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13</a:t>
            </a:fld>
            <a:endParaRPr/>
          </a:p>
        </p:txBody>
      </p:sp>
      <p:sp>
        <p:nvSpPr>
          <p:cNvPr id="233" name="Google Shape;233;g18dcd23bc33_0_44"/>
          <p:cNvSpPr txBox="1">
            <a:spLocks noGrp="1"/>
          </p:cNvSpPr>
          <p:nvPr>
            <p:ph type="body" idx="1"/>
          </p:nvPr>
        </p:nvSpPr>
        <p:spPr>
          <a:xfrm>
            <a:off x="570300" y="2210750"/>
            <a:ext cx="11051400" cy="23046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600"/>
              </a:spcAft>
              <a:buNone/>
            </a:pPr>
            <a:r>
              <a:rPr lang="en-US" sz="2400">
                <a:latin typeface="Montserrat"/>
                <a:ea typeface="Montserrat"/>
                <a:cs typeface="Montserrat"/>
                <a:sym typeface="Montserrat"/>
              </a:rPr>
              <a:t>EPFD is basically the power of the interferer’s (FSS satellites) transmissions that are received by the victim (radio telescopes)</a:t>
            </a:r>
            <a:endParaRPr sz="2400">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7"/>
        <p:cNvGrpSpPr/>
        <p:nvPr/>
      </p:nvGrpSpPr>
      <p:grpSpPr>
        <a:xfrm>
          <a:off x="0" y="0"/>
          <a:ext cx="0" cy="0"/>
          <a:chOff x="0" y="0"/>
          <a:chExt cx="0" cy="0"/>
        </a:xfrm>
      </p:grpSpPr>
      <p:sp>
        <p:nvSpPr>
          <p:cNvPr id="238" name="Google Shape;238;g18dcd23bc33_0_72"/>
          <p:cNvSpPr txBox="1">
            <a:spLocks noGrp="1"/>
          </p:cNvSpPr>
          <p:nvPr>
            <p:ph type="title"/>
          </p:nvPr>
        </p:nvSpPr>
        <p:spPr>
          <a:xfrm>
            <a:off x="838200" y="277750"/>
            <a:ext cx="10515600" cy="13257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Raleway"/>
              <a:buNone/>
            </a:pPr>
            <a:r>
              <a:rPr lang="en-US">
                <a:latin typeface="Montserrat"/>
                <a:ea typeface="Montserrat"/>
                <a:cs typeface="Montserrat"/>
                <a:sym typeface="Montserrat"/>
              </a:rPr>
              <a:t>Interference-to-Noise (I/N)</a:t>
            </a:r>
            <a:endParaRPr sz="3000" baseline="30000">
              <a:latin typeface="Montserrat"/>
              <a:ea typeface="Montserrat"/>
              <a:cs typeface="Montserrat"/>
              <a:sym typeface="Montserrat"/>
            </a:endParaRPr>
          </a:p>
        </p:txBody>
      </p:sp>
      <p:sp>
        <p:nvSpPr>
          <p:cNvPr id="239" name="Google Shape;239;g18dcd23bc33_0_72"/>
          <p:cNvSpPr txBox="1">
            <a:spLocks noGrp="1"/>
          </p:cNvSpPr>
          <p:nvPr>
            <p:ph type="body" idx="1"/>
          </p:nvPr>
        </p:nvSpPr>
        <p:spPr>
          <a:xfrm>
            <a:off x="838200" y="1717050"/>
            <a:ext cx="4692600" cy="3600900"/>
          </a:xfrm>
          <a:prstGeom prst="rect">
            <a:avLst/>
          </a:prstGeom>
          <a:noFill/>
          <a:ln>
            <a:noFill/>
          </a:ln>
        </p:spPr>
        <p:txBody>
          <a:bodyPr spcFirstLastPara="1" wrap="square" lIns="91425" tIns="45700" rIns="91425" bIns="45700" anchor="ctr" anchorCtr="0">
            <a:noAutofit/>
          </a:bodyPr>
          <a:lstStyle/>
          <a:p>
            <a:pPr marL="457200" lvl="0" indent="-368300" algn="l" rtl="0">
              <a:spcBef>
                <a:spcPts val="0"/>
              </a:spcBef>
              <a:spcAft>
                <a:spcPts val="0"/>
              </a:spcAft>
              <a:buSzPts val="2200"/>
              <a:buFont typeface="Montserrat"/>
              <a:buChar char="•"/>
            </a:pPr>
            <a:r>
              <a:rPr lang="en-US" sz="2200">
                <a:latin typeface="Montserrat"/>
                <a:ea typeface="Montserrat"/>
                <a:cs typeface="Montserrat"/>
                <a:sym typeface="Montserrat"/>
              </a:rPr>
              <a:t>Another metric of RFI</a:t>
            </a:r>
            <a:endParaRPr sz="2200">
              <a:latin typeface="Montserrat"/>
              <a:ea typeface="Montserrat"/>
              <a:cs typeface="Montserrat"/>
              <a:sym typeface="Montserrat"/>
            </a:endParaRPr>
          </a:p>
          <a:p>
            <a:pPr marL="457200" lvl="0" indent="-368300" algn="l" rtl="0">
              <a:spcBef>
                <a:spcPts val="2400"/>
              </a:spcBef>
              <a:spcAft>
                <a:spcPts val="0"/>
              </a:spcAft>
              <a:buSzPts val="2200"/>
              <a:buFont typeface="Montserrat"/>
              <a:buChar char="•"/>
            </a:pPr>
            <a:r>
              <a:rPr lang="en-US" sz="2200">
                <a:latin typeface="Montserrat"/>
                <a:ea typeface="Montserrat"/>
                <a:cs typeface="Montserrat"/>
                <a:sym typeface="Montserrat"/>
              </a:rPr>
              <a:t>Quantify Interference using Dynamic Interference-to- Noise Analysis</a:t>
            </a:r>
            <a:endParaRPr sz="2200">
              <a:latin typeface="Montserrat"/>
              <a:ea typeface="Montserrat"/>
              <a:cs typeface="Montserrat"/>
              <a:sym typeface="Montserrat"/>
            </a:endParaRPr>
          </a:p>
          <a:p>
            <a:pPr marL="457200" lvl="0" indent="-368300" algn="l" rtl="0">
              <a:spcBef>
                <a:spcPts val="2400"/>
              </a:spcBef>
              <a:spcAft>
                <a:spcPts val="0"/>
              </a:spcAft>
              <a:buSzPts val="2200"/>
              <a:buFont typeface="Montserrat"/>
              <a:buChar char="•"/>
            </a:pPr>
            <a:r>
              <a:rPr lang="en-US" sz="2200">
                <a:latin typeface="Montserrat"/>
                <a:ea typeface="Montserrat"/>
                <a:cs typeface="Montserrat"/>
                <a:sym typeface="Montserrat"/>
              </a:rPr>
              <a:t>OSSTP currently working on a tool for this</a:t>
            </a:r>
            <a:endParaRPr sz="2200">
              <a:latin typeface="Montserrat"/>
              <a:ea typeface="Montserrat"/>
              <a:cs typeface="Montserrat"/>
              <a:sym typeface="Montserrat"/>
            </a:endParaRPr>
          </a:p>
          <a:p>
            <a:pPr marL="457200" lvl="0" indent="-368300" algn="l" rtl="0">
              <a:spcBef>
                <a:spcPts val="2400"/>
              </a:spcBef>
              <a:spcAft>
                <a:spcPts val="2400"/>
              </a:spcAft>
              <a:buSzPts val="2200"/>
              <a:buFont typeface="Montserrat"/>
              <a:buChar char="•"/>
            </a:pPr>
            <a:r>
              <a:rPr lang="en-US" sz="2200">
                <a:latin typeface="Montserrat"/>
                <a:ea typeface="Montserrat"/>
                <a:cs typeface="Montserrat"/>
                <a:sym typeface="Montserrat"/>
              </a:rPr>
              <a:t>First step to mitigating inter- ference is understanding it</a:t>
            </a:r>
            <a:endParaRPr sz="2200">
              <a:latin typeface="Montserrat"/>
              <a:ea typeface="Montserrat"/>
              <a:cs typeface="Montserrat"/>
              <a:sym typeface="Montserrat"/>
            </a:endParaRPr>
          </a:p>
        </p:txBody>
      </p:sp>
      <p:sp>
        <p:nvSpPr>
          <p:cNvPr id="240" name="Google Shape;240;g18dcd23bc33_0_7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14</a:t>
            </a:fld>
            <a:endParaRPr/>
          </a:p>
        </p:txBody>
      </p:sp>
      <p:pic>
        <p:nvPicPr>
          <p:cNvPr id="241" name="Google Shape;241;g18dcd23bc33_0_72"/>
          <p:cNvPicPr preferRelativeResize="0"/>
          <p:nvPr/>
        </p:nvPicPr>
        <p:blipFill>
          <a:blip r:embed="rId4">
            <a:alphaModFix/>
          </a:blip>
          <a:stretch>
            <a:fillRect/>
          </a:stretch>
        </p:blipFill>
        <p:spPr>
          <a:xfrm>
            <a:off x="5816825" y="1540038"/>
            <a:ext cx="5536975" cy="37779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mt="25000"/>
          </a:blip>
          <a:stretch>
            <a:fillRect/>
          </a:stretch>
        </a:blipFill>
        <a:effectLst/>
      </p:bgPr>
    </p:bg>
    <p:spTree>
      <p:nvGrpSpPr>
        <p:cNvPr id="1" name="Shape 245"/>
        <p:cNvGrpSpPr/>
        <p:nvPr/>
      </p:nvGrpSpPr>
      <p:grpSpPr>
        <a:xfrm>
          <a:off x="0" y="0"/>
          <a:ext cx="0" cy="0"/>
          <a:chOff x="0" y="0"/>
          <a:chExt cx="0" cy="0"/>
        </a:xfrm>
      </p:grpSpPr>
      <p:sp>
        <p:nvSpPr>
          <p:cNvPr id="246" name="Google Shape;246;p7"/>
          <p:cNvSpPr txBox="1">
            <a:spLocks noGrp="1"/>
          </p:cNvSpPr>
          <p:nvPr>
            <p:ph type="title"/>
          </p:nvPr>
        </p:nvSpPr>
        <p:spPr>
          <a:xfrm>
            <a:off x="838200" y="365125"/>
            <a:ext cx="10515600" cy="1325563"/>
          </a:xfrm>
          <a:prstGeom prst="rect">
            <a:avLst/>
          </a:prstGeom>
          <a:noFill/>
          <a:ln>
            <a:noFill/>
          </a:ln>
          <a:effectLst>
            <a:outerShdw blurRad="57150" dist="19050" dir="5400000" algn="bl" rotWithShape="0">
              <a:srgbClr val="000000">
                <a:alpha val="49803"/>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Raleway"/>
              <a:buNone/>
            </a:pPr>
            <a:r>
              <a:rPr lang="en-US">
                <a:latin typeface="Montserrat"/>
                <a:ea typeface="Montserrat"/>
                <a:cs typeface="Montserrat"/>
                <a:sym typeface="Montserrat"/>
              </a:rPr>
              <a:t>In Conclusion</a:t>
            </a:r>
            <a:endParaRPr>
              <a:latin typeface="Montserrat"/>
              <a:ea typeface="Montserrat"/>
              <a:cs typeface="Montserrat"/>
              <a:sym typeface="Montserrat"/>
            </a:endParaRPr>
          </a:p>
        </p:txBody>
      </p:sp>
      <p:sp>
        <p:nvSpPr>
          <p:cNvPr id="247" name="Google Shape;247;p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228600" lvl="0" indent="-273050" algn="l" rtl="0">
              <a:lnSpc>
                <a:spcPct val="90000"/>
              </a:lnSpc>
              <a:spcBef>
                <a:spcPts val="0"/>
              </a:spcBef>
              <a:spcAft>
                <a:spcPts val="0"/>
              </a:spcAft>
              <a:buSzPts val="3500"/>
              <a:buFont typeface="Montserrat"/>
              <a:buChar char="•"/>
            </a:pPr>
            <a:r>
              <a:rPr lang="en-US" sz="3100">
                <a:latin typeface="Montserrat"/>
                <a:ea typeface="Montserrat"/>
                <a:cs typeface="Montserrat"/>
                <a:sym typeface="Montserrat"/>
              </a:rPr>
              <a:t>Inform satellites about RAS operations and adjust operations to avoid those downlink channels</a:t>
            </a:r>
            <a:endParaRPr sz="3100">
              <a:latin typeface="Montserrat"/>
              <a:ea typeface="Montserrat"/>
              <a:cs typeface="Montserrat"/>
              <a:sym typeface="Montserrat"/>
            </a:endParaRPr>
          </a:p>
          <a:p>
            <a:pPr marL="228600" lvl="0" indent="-273050" algn="l" rtl="0">
              <a:lnSpc>
                <a:spcPct val="90000"/>
              </a:lnSpc>
              <a:spcBef>
                <a:spcPts val="2000"/>
              </a:spcBef>
              <a:spcAft>
                <a:spcPts val="0"/>
              </a:spcAft>
              <a:buSzPts val="3500"/>
              <a:buFont typeface="Montserrat"/>
              <a:buChar char="•"/>
            </a:pPr>
            <a:r>
              <a:rPr lang="en-US" sz="3100">
                <a:latin typeface="Montserrat"/>
                <a:ea typeface="Montserrat"/>
                <a:cs typeface="Montserrat"/>
                <a:sym typeface="Montserrat"/>
              </a:rPr>
              <a:t>Require operators to steer satellite beams away from telesc</a:t>
            </a:r>
            <a:r>
              <a:rPr lang="en-US" sz="31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8"/>
                  </a:ext>
                </a:extLst>
              </a:rPr>
              <a:t>op</a:t>
            </a:r>
            <a:r>
              <a:rPr lang="en-US" sz="3100">
                <a:latin typeface="Montserrat"/>
                <a:ea typeface="Montserrat"/>
                <a:cs typeface="Montserrat"/>
                <a:sym typeface="Montserrat"/>
              </a:rPr>
              <a:t>e sites and consider the use of additional RF filters on their satellite systems</a:t>
            </a:r>
            <a:endParaRPr sz="3100">
              <a:latin typeface="Montserrat"/>
              <a:ea typeface="Montserrat"/>
              <a:cs typeface="Montserrat"/>
              <a:sym typeface="Montserrat"/>
            </a:endParaRPr>
          </a:p>
          <a:p>
            <a:pPr marL="228600" lvl="0" indent="-273050" algn="l" rtl="0">
              <a:lnSpc>
                <a:spcPct val="90000"/>
              </a:lnSpc>
              <a:spcBef>
                <a:spcPts val="2000"/>
              </a:spcBef>
              <a:spcAft>
                <a:spcPts val="2000"/>
              </a:spcAft>
              <a:buSzPts val="3500"/>
              <a:buFont typeface="Montserrat"/>
              <a:buChar char="•"/>
            </a:pPr>
            <a:r>
              <a:rPr lang="en-US" sz="3100">
                <a:latin typeface="Montserrat"/>
                <a:ea typeface="Montserrat"/>
                <a:cs typeface="Montserrat"/>
                <a:sym typeface="Montserrat"/>
              </a:rPr>
              <a:t>Further work on RFI Limits and mathematical modeling of EPFD and I/N</a:t>
            </a:r>
            <a:endParaRPr sz="3100">
              <a:latin typeface="Montserrat"/>
              <a:ea typeface="Montserrat"/>
              <a:cs typeface="Montserrat"/>
              <a:sym typeface="Montserrat"/>
            </a:endParaRPr>
          </a:p>
        </p:txBody>
      </p:sp>
      <p:sp>
        <p:nvSpPr>
          <p:cNvPr id="248" name="Google Shape;248;p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2"/>
        <p:cNvGrpSpPr/>
        <p:nvPr/>
      </p:nvGrpSpPr>
      <p:grpSpPr>
        <a:xfrm>
          <a:off x="0" y="0"/>
          <a:ext cx="0" cy="0"/>
          <a:chOff x="0" y="0"/>
          <a:chExt cx="0" cy="0"/>
        </a:xfrm>
      </p:grpSpPr>
      <p:sp>
        <p:nvSpPr>
          <p:cNvPr id="253" name="Google Shape;253;p8"/>
          <p:cNvSpPr txBox="1">
            <a:spLocks noGrp="1"/>
          </p:cNvSpPr>
          <p:nvPr>
            <p:ph type="ctrTitle"/>
          </p:nvPr>
        </p:nvSpPr>
        <p:spPr>
          <a:xfrm>
            <a:off x="1524000" y="1122363"/>
            <a:ext cx="9144000" cy="2387600"/>
          </a:xfrm>
          <a:prstGeom prst="rect">
            <a:avLst/>
          </a:prstGeom>
          <a:noFill/>
          <a:ln>
            <a:noFill/>
          </a:ln>
          <a:effectLst>
            <a:outerShdw blurRad="57150" dist="95250" dir="5400000" algn="bl" rotWithShape="0">
              <a:srgbClr val="000000">
                <a:alpha val="49803"/>
              </a:srgbClr>
            </a:outerShdw>
          </a:effectLst>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lt1"/>
              </a:buClr>
              <a:buSzPts val="6600"/>
              <a:buFont typeface="Raleway"/>
              <a:buNone/>
            </a:pPr>
            <a:r>
              <a:rPr lang="en-US" sz="6600" b="1">
                <a:solidFill>
                  <a:schemeClr val="lt1"/>
                </a:solidFill>
                <a:latin typeface="Montserrat"/>
                <a:ea typeface="Montserrat"/>
                <a:cs typeface="Montserrat"/>
                <a:sym typeface="Montserrat"/>
              </a:rPr>
              <a:t>Questions?</a:t>
            </a:r>
            <a:endParaRPr>
              <a:latin typeface="Montserrat"/>
              <a:ea typeface="Montserrat"/>
              <a:cs typeface="Montserrat"/>
              <a:sym typeface="Montserrat"/>
            </a:endParaRPr>
          </a:p>
        </p:txBody>
      </p:sp>
      <p:pic>
        <p:nvPicPr>
          <p:cNvPr id="254" name="Google Shape;254;p8"/>
          <p:cNvPicPr preferRelativeResize="0"/>
          <p:nvPr/>
        </p:nvPicPr>
        <p:blipFill rotWithShape="1">
          <a:blip r:embed="rId4">
            <a:alphaModFix/>
          </a:blip>
          <a:srcRect/>
          <a:stretch/>
        </p:blipFill>
        <p:spPr>
          <a:xfrm>
            <a:off x="4764783" y="405029"/>
            <a:ext cx="4357687" cy="1118707"/>
          </a:xfrm>
          <a:prstGeom prst="rect">
            <a:avLst/>
          </a:prstGeom>
          <a:noFill/>
          <a:ln>
            <a:noFill/>
          </a:ln>
        </p:spPr>
      </p:pic>
      <p:pic>
        <p:nvPicPr>
          <p:cNvPr id="255" name="Google Shape;255;p8"/>
          <p:cNvPicPr preferRelativeResize="0"/>
          <p:nvPr/>
        </p:nvPicPr>
        <p:blipFill rotWithShape="1">
          <a:blip r:embed="rId5">
            <a:alphaModFix/>
          </a:blip>
          <a:srcRect/>
          <a:stretch/>
        </p:blipFill>
        <p:spPr>
          <a:xfrm>
            <a:off x="3333848" y="550085"/>
            <a:ext cx="848421" cy="852363"/>
          </a:xfrm>
          <a:prstGeom prst="rect">
            <a:avLst/>
          </a:prstGeom>
          <a:noFill/>
          <a:ln>
            <a:noFill/>
          </a:ln>
        </p:spPr>
      </p:pic>
      <p:cxnSp>
        <p:nvCxnSpPr>
          <p:cNvPr id="256" name="Google Shape;256;p8"/>
          <p:cNvCxnSpPr/>
          <p:nvPr/>
        </p:nvCxnSpPr>
        <p:spPr>
          <a:xfrm>
            <a:off x="4448175" y="483499"/>
            <a:ext cx="0" cy="985536"/>
          </a:xfrm>
          <a:prstGeom prst="straightConnector1">
            <a:avLst/>
          </a:prstGeom>
          <a:noFill/>
          <a:ln w="9525" cap="flat" cmpd="sng">
            <a:solidFill>
              <a:schemeClr val="lt1"/>
            </a:solidFill>
            <a:prstDash val="solid"/>
            <a:miter lim="800000"/>
            <a:headEnd type="none" w="sm" len="sm"/>
            <a:tailEnd type="none" w="sm" len="sm"/>
          </a:ln>
        </p:spPr>
      </p:cxnSp>
      <p:sp>
        <p:nvSpPr>
          <p:cNvPr id="257" name="Google Shape;257;p8"/>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61"/>
        <p:cNvGrpSpPr/>
        <p:nvPr/>
      </p:nvGrpSpPr>
      <p:grpSpPr>
        <a:xfrm>
          <a:off x="0" y="0"/>
          <a:ext cx="0" cy="0"/>
          <a:chOff x="0" y="0"/>
          <a:chExt cx="0" cy="0"/>
        </a:xfrm>
      </p:grpSpPr>
      <p:sp>
        <p:nvSpPr>
          <p:cNvPr id="262" name="Google Shape;262;g1a61ffacf5d_0_10"/>
          <p:cNvSpPr txBox="1">
            <a:spLocks noGrp="1"/>
          </p:cNvSpPr>
          <p:nvPr>
            <p:ph type="body" idx="1"/>
          </p:nvPr>
        </p:nvSpPr>
        <p:spPr>
          <a:xfrm>
            <a:off x="251852" y="274319"/>
            <a:ext cx="11688300" cy="6659100"/>
          </a:xfrm>
          <a:prstGeom prst="rect">
            <a:avLst/>
          </a:prstGeom>
          <a:noFill/>
          <a:ln>
            <a:noFill/>
          </a:ln>
        </p:spPr>
        <p:txBody>
          <a:bodyPr spcFirstLastPara="1" wrap="square" lIns="91425" tIns="45700" rIns="91425" bIns="45700" anchor="t" anchorCtr="0">
            <a:noAutofit/>
          </a:bodyPr>
          <a:lstStyle/>
          <a:p>
            <a:pPr marL="0" lvl="0" indent="0" algn="l" rtl="0">
              <a:lnSpc>
                <a:spcPct val="80000"/>
              </a:lnSpc>
              <a:spcBef>
                <a:spcPts val="0"/>
              </a:spcBef>
              <a:spcAft>
                <a:spcPts val="0"/>
              </a:spcAft>
              <a:buSzPts val="852"/>
              <a:buNone/>
            </a:pPr>
            <a:r>
              <a:rPr lang="en-US" sz="2500">
                <a:latin typeface="Montserrat"/>
                <a:ea typeface="Montserrat"/>
                <a:cs typeface="Montserrat"/>
                <a:sym typeface="Montserrat"/>
              </a:rPr>
              <a:t>References</a:t>
            </a:r>
            <a:r>
              <a:rPr lang="en-US" sz="2500" u="sng">
                <a:latin typeface="Montserrat"/>
                <a:ea typeface="Montserrat"/>
                <a:cs typeface="Montserrat"/>
                <a:sym typeface="Montserrat"/>
              </a:rPr>
              <a:t>  </a:t>
            </a:r>
            <a:endParaRPr sz="2500">
              <a:latin typeface="Montserrat"/>
              <a:ea typeface="Montserrat"/>
              <a:cs typeface="Montserrat"/>
              <a:sym typeface="Montserrat"/>
            </a:endParaRPr>
          </a:p>
          <a:p>
            <a:pPr marL="0" lvl="0" indent="0" algn="l" rtl="0">
              <a:lnSpc>
                <a:spcPct val="80000"/>
              </a:lnSpc>
              <a:spcBef>
                <a:spcPts val="1200"/>
              </a:spcBef>
              <a:spcAft>
                <a:spcPts val="0"/>
              </a:spcAft>
              <a:buSzPts val="852"/>
              <a:buNone/>
            </a:pPr>
            <a:r>
              <a:rPr lang="en-US" sz="1050">
                <a:latin typeface="Montserrat"/>
                <a:ea typeface="Montserrat"/>
                <a:cs typeface="Montserrat"/>
                <a:sym typeface="Montserrat"/>
              </a:rPr>
              <a:t>[1] </a:t>
            </a:r>
            <a:r>
              <a:rPr lang="en-US" sz="105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9"/>
                  </a:ext>
                </a:extLst>
              </a:rPr>
              <a:t>Kimbrough</a:t>
            </a:r>
            <a:r>
              <a:rPr lang="en-US" sz="1050">
                <a:latin typeface="Montserrat"/>
                <a:ea typeface="Montserrat"/>
                <a:cs typeface="Montserrat"/>
                <a:sym typeface="Montserrat"/>
              </a:rPr>
              <a:t>, A. (2019, April 29). “Satellite Constellations and radio astronomy.” The Space Review. </a:t>
            </a:r>
            <a:r>
              <a:rPr lang="en-US" sz="1050" u="sng">
                <a:solidFill>
                  <a:schemeClr val="hlink"/>
                </a:solidFill>
                <a:latin typeface="Montserrat"/>
                <a:ea typeface="Montserrat"/>
                <a:cs typeface="Montserrat"/>
                <a:sym typeface="Montserrat"/>
                <a:hlinkClick r:id="rId4"/>
              </a:rPr>
              <a:t>thespacereview.com/article/3702/1</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SzPts val="852"/>
              <a:buNone/>
            </a:pPr>
            <a:r>
              <a:rPr lang="en-US" sz="1050">
                <a:latin typeface="Montserrat"/>
                <a:ea typeface="Montserrat"/>
                <a:cs typeface="Montserrat"/>
                <a:sym typeface="Montserrat"/>
              </a:rPr>
              <a:t>[2] Henry, C. (2019, August 27). “Radio astronomers worried about oneweb interference.” SpaceNews. </a:t>
            </a:r>
            <a:endParaRPr sz="1050">
              <a:latin typeface="Montserrat"/>
              <a:ea typeface="Montserrat"/>
              <a:cs typeface="Montserrat"/>
              <a:sym typeface="Montserrat"/>
            </a:endParaRPr>
          </a:p>
          <a:p>
            <a:pPr marL="0" lvl="0" indent="0" algn="l" rtl="0">
              <a:lnSpc>
                <a:spcPct val="80000"/>
              </a:lnSpc>
              <a:spcBef>
                <a:spcPts val="400"/>
              </a:spcBef>
              <a:spcAft>
                <a:spcPts val="0"/>
              </a:spcAft>
              <a:buSzPts val="852"/>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5"/>
              </a:rPr>
              <a:t>spacenews.com/radio-astronomers-worried-about-oneweb-interference</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[3] Levesque, E. (2021, April 13). “How radio astronomy reveals the universe.” Quanta Magazine.</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6"/>
              </a:rPr>
              <a:t>quantamagazine.org/how-radio-astronomy-reveals-the-universe-20210413</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[4] “An Introduction to Radio Astronomy,” National Radio Astronomy Observatory. (2018, October 25). </a:t>
            </a:r>
            <a:r>
              <a:rPr lang="en-US" sz="1050" u="sng">
                <a:solidFill>
                  <a:schemeClr val="hlink"/>
                </a:solidFill>
                <a:latin typeface="Montserrat"/>
                <a:ea typeface="Montserrat"/>
                <a:cs typeface="Montserrat"/>
                <a:sym typeface="Montserrat"/>
                <a:hlinkClick r:id="rId7"/>
              </a:rPr>
              <a:t>cv.nrao.edu/~sransom/web/Ch1.html</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[5] Foust, J. (2021, July 27). “Astronomers back technical efforts to reduce impacts of satellite megaconstellations while seeking regulatory solutions.” SpaceNews.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8"/>
              </a:rPr>
              <a:t>spacenews.com/astronomers-back-technical-efforts-to-reduce-impacts-of-satellite-megaconstellations-while-seeking-regulatory-solutions</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[6] Foust, J. (2019, June 3). “Little legal recourse for astronomers concerned about Starlink.” SpaceNews.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9"/>
              </a:rPr>
              <a:t>spacenews.com/little-legal-recourse-for-astronomers-concerned-about-starlink</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[7] Foust, J. (2022, February 5). “New center to coordinate work to mitigate effect of satellite constellations on astronomy.” SpaceNews.</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10"/>
              </a:rPr>
              <a:t>spacenews.com/new-center-to-coordinate-work-to-mitigate-effect-of-satellite-constellations-on-astronomy</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[8] Foust, J. (2021, July 3). “Radio Telescope Faces ‘extremely concerning’ threat from satellite constellations.” SpaceNews.</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11"/>
              </a:rPr>
              <a:t>spacenews.com/radio-telescope-faces-extremely-concerning-threat-from-satellite-constellations</a:t>
            </a:r>
            <a:r>
              <a:rPr lang="en-US" sz="1050">
                <a:latin typeface="Montserrat"/>
                <a:ea typeface="Montserrat"/>
                <a:cs typeface="Montserrat"/>
                <a:sym typeface="Montserrat"/>
              </a:rPr>
              <a:t>.</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[9] Foust, J. (2022, August 26). “Report outlines measures to reduce impact of satellite constellations on astronomy.” SpaceNews.</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12"/>
              </a:rPr>
              <a:t>spacenews.com/report-outlines-measures-to-reduce-impact-of-satellite-constellations-on</a:t>
            </a:r>
            <a:r>
              <a:rPr lang="en-US" sz="1050" u="sng">
                <a:solidFill>
                  <a:schemeClr val="hlink"/>
                </a:solidFill>
                <a:latin typeface="Montserrat"/>
                <a:ea typeface="Montserrat"/>
                <a:cs typeface="Montserrat"/>
                <a:sym typeface="Montserrat"/>
                <a:hlinkClick r:id="rId12"/>
              </a:rPr>
              <a:t>-on-astronomy</a:t>
            </a:r>
            <a:r>
              <a:rPr lang="en-US" sz="1050">
                <a:latin typeface="Montserrat"/>
                <a:ea typeface="Montserrat"/>
                <a:cs typeface="Montserrat"/>
                <a:sym typeface="Montserrat"/>
              </a:rPr>
              <a:t>.</a:t>
            </a:r>
            <a:endParaRPr sz="1050">
              <a:latin typeface="Montserrat"/>
              <a:ea typeface="Montserrat"/>
              <a:cs typeface="Montserrat"/>
              <a:sym typeface="Montserrat"/>
            </a:endParaRPr>
          </a:p>
          <a:p>
            <a:pPr marL="0" lvl="0" indent="0" algn="l" rtl="0">
              <a:lnSpc>
                <a:spcPct val="80000"/>
              </a:lnSpc>
              <a:spcBef>
                <a:spcPts val="400"/>
              </a:spcBef>
              <a:spcAft>
                <a:spcPts val="0"/>
              </a:spcAft>
              <a:buClr>
                <a:schemeClr val="dk1"/>
              </a:buClr>
              <a:buSzPts val="1100"/>
              <a:buFont typeface="Arial"/>
              <a:buNone/>
            </a:pPr>
            <a:r>
              <a:rPr lang="en-US" sz="1050">
                <a:latin typeface="Montserrat"/>
                <a:ea typeface="Montserrat"/>
                <a:cs typeface="Montserrat"/>
                <a:sym typeface="Montserrat"/>
              </a:rPr>
              <a:t>[10] Rainbow, J. (2022, June 15). “Connecting the dots: Addressing the V-band Disconnect.” SpaceNews. </a:t>
            </a:r>
            <a:endParaRPr sz="1050">
              <a:latin typeface="Montserrat"/>
              <a:ea typeface="Montserrat"/>
              <a:cs typeface="Montserrat"/>
              <a:sym typeface="Montserrat"/>
            </a:endParaRPr>
          </a:p>
          <a:p>
            <a:pPr marL="0" lvl="0" indent="0" algn="l" rtl="0">
              <a:lnSpc>
                <a:spcPct val="80000"/>
              </a:lnSpc>
              <a:spcBef>
                <a:spcPts val="400"/>
              </a:spcBef>
              <a:spcAft>
                <a:spcPts val="0"/>
              </a:spcAft>
              <a:buClr>
                <a:schemeClr val="dk1"/>
              </a:buClr>
              <a:buSzPts val="1100"/>
              <a:buFont typeface="Arial"/>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13"/>
              </a:rPr>
              <a:t>spacenews.com/connecting-the-dots-addressing-the-v-band-disconnect</a:t>
            </a:r>
            <a:r>
              <a:rPr lang="en-US" sz="1050">
                <a:latin typeface="Montserrat"/>
                <a:ea typeface="Montserrat"/>
                <a:cs typeface="Montserrat"/>
                <a:sym typeface="Montserrat"/>
              </a:rPr>
              <a:t>.</a:t>
            </a:r>
            <a:endParaRPr sz="1050">
              <a:latin typeface="Montserrat"/>
              <a:ea typeface="Montserrat"/>
              <a:cs typeface="Montserrat"/>
              <a:sym typeface="Montserrat"/>
            </a:endParaRPr>
          </a:p>
          <a:p>
            <a:pPr marL="0" lvl="0" indent="0" algn="l" rtl="0">
              <a:lnSpc>
                <a:spcPct val="80000"/>
              </a:lnSpc>
              <a:spcBef>
                <a:spcPts val="400"/>
              </a:spcBef>
              <a:spcAft>
                <a:spcPts val="0"/>
              </a:spcAft>
              <a:buClr>
                <a:schemeClr val="dk1"/>
              </a:buClr>
              <a:buSzPts val="1100"/>
              <a:buFont typeface="Arial"/>
              <a:buNone/>
            </a:pPr>
            <a:r>
              <a:rPr lang="en-US" sz="1050">
                <a:latin typeface="Montserrat"/>
                <a:ea typeface="Montserrat"/>
                <a:cs typeface="Montserrat"/>
                <a:sym typeface="Montserrat"/>
              </a:rPr>
              <a:t>[11] Hall, J., Walker, C., et al. (2021, October 15). “Executive Summary of the SATCON2 Workshop.” National Optical-Infrared Astronomy Research Laboratory. </a:t>
            </a:r>
            <a:endParaRPr sz="1050">
              <a:latin typeface="Montserrat"/>
              <a:ea typeface="Montserrat"/>
              <a:cs typeface="Montserrat"/>
              <a:sym typeface="Montserrat"/>
            </a:endParaRPr>
          </a:p>
          <a:p>
            <a:pPr marL="0" lvl="0" indent="0" algn="l" rtl="0">
              <a:lnSpc>
                <a:spcPct val="80000"/>
              </a:lnSpc>
              <a:spcBef>
                <a:spcPts val="400"/>
              </a:spcBef>
              <a:spcAft>
                <a:spcPts val="0"/>
              </a:spcAft>
              <a:buClr>
                <a:schemeClr val="dk1"/>
              </a:buClr>
              <a:buSzPts val="1100"/>
              <a:buFont typeface="Arial"/>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14"/>
              </a:rPr>
              <a:t>noirlab.edu/public/media/archives/techdocs/pdf/techdoc031.pdf</a:t>
            </a:r>
            <a:r>
              <a:rPr lang="en-US" sz="1050">
                <a:latin typeface="Montserrat"/>
                <a:ea typeface="Montserrat"/>
                <a:cs typeface="Montserrat"/>
                <a:sym typeface="Montserrat"/>
              </a:rPr>
              <a:t>.</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[12] Sheetz, M. (2021, November 5). “In race to provide internet from space, companies ask FCC for about 38,000 new broadband satellites.” CNBC.</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15"/>
              </a:rPr>
              <a:t>cnbc.com/2021/11/05/space-companies-ask-fcc-to-approve-38000-broadband-satellites.html</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[13] “Preferred frequency bands for radio astronomical measurements.” International Telecommunications Union. </a:t>
            </a:r>
            <a:r>
              <a:rPr lang="en-US" sz="1050" u="sng">
                <a:solidFill>
                  <a:schemeClr val="hlink"/>
                </a:solidFill>
                <a:latin typeface="Montserrat"/>
                <a:ea typeface="Montserrat"/>
                <a:cs typeface="Montserrat"/>
                <a:sym typeface="Montserrat"/>
                <a:hlinkClick r:id="rId16"/>
              </a:rPr>
              <a:t>itu.int/rec/R-REC-RA.314-10-200306-I/en</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[14] “Radio Regulations.” International Telecommunications Union. (2020). </a:t>
            </a:r>
            <a:r>
              <a:rPr lang="en-US" sz="1050" u="sng">
                <a:solidFill>
                  <a:schemeClr val="hlink"/>
                </a:solidFill>
                <a:latin typeface="Montserrat"/>
                <a:ea typeface="Montserrat"/>
                <a:cs typeface="Montserrat"/>
                <a:sym typeface="Montserrat"/>
                <a:hlinkClick r:id="rId17"/>
              </a:rPr>
              <a:t>itu.int/pub/R-REG-RR-2020</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[15] “The Science of Radio Astronomy.” National Radio Astronomy Observatory. (2020, October 15). </a:t>
            </a:r>
            <a:r>
              <a:rPr lang="en-US" sz="1050" u="sng">
                <a:solidFill>
                  <a:schemeClr val="hlink"/>
                </a:solidFill>
                <a:latin typeface="Montserrat"/>
                <a:ea typeface="Montserrat"/>
                <a:cs typeface="Montserrat"/>
                <a:sym typeface="Montserrat"/>
                <a:hlinkClick r:id="rId18"/>
              </a:rPr>
              <a:t>public.nrao.edu/radio-astronomy/the-science-of-radio-astronomy</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[16] “SKAO needs corrective measures from satellite 'mega-constellation' operators to minimise impact on its telescopes.” Square Kilometer Array Observatory.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      (2020, October 7). </a:t>
            </a:r>
            <a:r>
              <a:rPr lang="en-US" sz="1050" u="sng">
                <a:solidFill>
                  <a:schemeClr val="hlink"/>
                </a:solidFill>
                <a:latin typeface="Montserrat"/>
                <a:ea typeface="Montserrat"/>
                <a:cs typeface="Montserrat"/>
                <a:sym typeface="Montserrat"/>
                <a:hlinkClick r:id="rId19"/>
              </a:rPr>
              <a:t>skatelescope.org/news/skao-satellite-impact-analysis</a:t>
            </a:r>
            <a:r>
              <a:rPr lang="en-US" sz="1050">
                <a:latin typeface="Montserrat"/>
                <a:ea typeface="Montserrat"/>
                <a:cs typeface="Montserrat"/>
                <a:sym typeface="Montserrat"/>
              </a:rPr>
              <a:t>.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[17] “SpaceX V-band Non-Geostationary Satellite System Attachment A Technical Information.” Federal Communications Commision. (2017, March 1).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20"/>
              </a:rPr>
              <a:t>fcc.report/IBFS/SAT-LOA-20170301-00027/1190019</a:t>
            </a:r>
            <a:r>
              <a:rPr lang="en-US" sz="1050">
                <a:latin typeface="Montserrat"/>
                <a:ea typeface="Montserrat"/>
                <a:cs typeface="Montserrat"/>
                <a:sym typeface="Montserrat"/>
              </a:rPr>
              <a:t>.</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[18] “Image Gallery.” National Radio Astronomy Observatory. </a:t>
            </a:r>
            <a:r>
              <a:rPr lang="en-US" sz="1050" u="sng">
                <a:solidFill>
                  <a:schemeClr val="hlink"/>
                </a:solidFill>
                <a:latin typeface="Montserrat"/>
                <a:ea typeface="Montserrat"/>
                <a:cs typeface="Montserrat"/>
                <a:sym typeface="Montserrat"/>
                <a:hlinkClick r:id="rId21"/>
              </a:rPr>
              <a:t>public.nrao.edu/gallery</a:t>
            </a:r>
            <a:r>
              <a:rPr lang="en-US" sz="1050">
                <a:latin typeface="Montserrat"/>
                <a:ea typeface="Montserrat"/>
                <a:cs typeface="Montserrat"/>
                <a:sym typeface="Montserrat"/>
              </a:rPr>
              <a:t>.</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[19] Hallenbeck, G. (2016). “Introduction to Radio Astronomy.” Arecibo Legacy Fast ALFA Survey. </a:t>
            </a:r>
            <a:endParaRPr sz="1050">
              <a:latin typeface="Montserrat"/>
              <a:ea typeface="Montserrat"/>
              <a:cs typeface="Montserrat"/>
              <a:sym typeface="Montserrat"/>
            </a:endParaRPr>
          </a:p>
          <a:p>
            <a:pPr marL="0" lvl="0" indent="0" algn="l" rtl="0">
              <a:lnSpc>
                <a:spcPct val="80000"/>
              </a:lnSpc>
              <a:spcBef>
                <a:spcPts val="400"/>
              </a:spcBef>
              <a:spcAft>
                <a:spcPts val="0"/>
              </a:spcAft>
              <a:buNone/>
            </a:pPr>
            <a:r>
              <a:rPr lang="en-US" sz="1050">
                <a:latin typeface="Montserrat"/>
                <a:ea typeface="Montserrat"/>
                <a:cs typeface="Montserrat"/>
                <a:sym typeface="Montserrat"/>
              </a:rPr>
              <a:t>      </a:t>
            </a:r>
            <a:r>
              <a:rPr lang="en-US" sz="1050" u="sng">
                <a:solidFill>
                  <a:schemeClr val="hlink"/>
                </a:solidFill>
                <a:latin typeface="Montserrat"/>
                <a:ea typeface="Montserrat"/>
                <a:cs typeface="Montserrat"/>
                <a:sym typeface="Montserrat"/>
                <a:hlinkClick r:id="rId22"/>
              </a:rPr>
              <a:t>egg.astro.cornell.edu/alfalfa/ugradteam/uat16talks/uat16_introRadAstro.pdf</a:t>
            </a:r>
            <a:r>
              <a:rPr lang="en-US" sz="1050">
                <a:latin typeface="Montserrat"/>
                <a:ea typeface="Montserrat"/>
                <a:cs typeface="Montserrat"/>
                <a:sym typeface="Montserrat"/>
              </a:rPr>
              <a:t>.</a:t>
            </a:r>
            <a:endParaRPr sz="1050">
              <a:latin typeface="Montserrat"/>
              <a:ea typeface="Montserrat"/>
              <a:cs typeface="Montserrat"/>
              <a:sym typeface="Montserrat"/>
            </a:endParaRPr>
          </a:p>
          <a:p>
            <a:pPr marL="0" lvl="0" indent="0" algn="l" rtl="0">
              <a:lnSpc>
                <a:spcPct val="80000"/>
              </a:lnSpc>
              <a:spcBef>
                <a:spcPts val="400"/>
              </a:spcBef>
              <a:spcAft>
                <a:spcPts val="400"/>
              </a:spcAft>
              <a:buNone/>
            </a:pPr>
            <a:r>
              <a:rPr lang="en-US" sz="1050">
                <a:latin typeface="Montserrat"/>
                <a:ea typeface="Montserrat"/>
                <a:cs typeface="Montserrat"/>
                <a:sym typeface="Montserrat"/>
              </a:rPr>
              <a:t>[20] Fleming, K., Omer, A., &amp; De Pree, C. (2022, November 7). Interview with Chris De Pree. Personal.</a:t>
            </a:r>
            <a:endParaRPr sz="1050">
              <a:latin typeface="Montserrat"/>
              <a:ea typeface="Montserrat"/>
              <a:cs typeface="Montserrat"/>
              <a:sym typeface="Montserrat"/>
            </a:endParaRPr>
          </a:p>
        </p:txBody>
      </p:sp>
      <p:sp>
        <p:nvSpPr>
          <p:cNvPr id="263" name="Google Shape;263;g1a61ffacf5d_0_1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17</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mt="25000"/>
          </a:blip>
          <a:stretch>
            <a:fillRect/>
          </a:stretch>
        </a:blipFill>
        <a:effectLst/>
      </p:bgPr>
    </p:bg>
    <p:spTree>
      <p:nvGrpSpPr>
        <p:cNvPr id="1" name="Shape 97"/>
        <p:cNvGrpSpPr/>
        <p:nvPr/>
      </p:nvGrpSpPr>
      <p:grpSpPr>
        <a:xfrm>
          <a:off x="0" y="0"/>
          <a:ext cx="0" cy="0"/>
          <a:chOff x="0" y="0"/>
          <a:chExt cx="0" cy="0"/>
        </a:xfrm>
      </p:grpSpPr>
      <p:sp>
        <p:nvSpPr>
          <p:cNvPr id="98" name="Google Shape;98;p2"/>
          <p:cNvSpPr txBox="1">
            <a:spLocks noGrp="1"/>
          </p:cNvSpPr>
          <p:nvPr>
            <p:ph type="title"/>
          </p:nvPr>
        </p:nvSpPr>
        <p:spPr>
          <a:xfrm>
            <a:off x="838200" y="365125"/>
            <a:ext cx="10515600" cy="1325563"/>
          </a:xfrm>
          <a:prstGeom prst="rect">
            <a:avLst/>
          </a:prstGeom>
          <a:noFill/>
          <a:ln>
            <a:noFill/>
          </a:ln>
          <a:effectLst>
            <a:outerShdw blurRad="57150" dist="19050" dir="5400000" algn="bl" rotWithShape="0">
              <a:srgbClr val="000000">
                <a:alpha val="49803"/>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Raleway"/>
              <a:buNone/>
            </a:pPr>
            <a:r>
              <a:rPr lang="en-US" b="1">
                <a:latin typeface="Montserrat"/>
                <a:ea typeface="Montserrat"/>
                <a:cs typeface="Montserrat"/>
                <a:sym typeface="Montserrat"/>
              </a:rPr>
              <a:t>Who we are</a:t>
            </a:r>
            <a:endParaRPr>
              <a:latin typeface="Montserrat"/>
              <a:ea typeface="Montserrat"/>
              <a:cs typeface="Montserrat"/>
              <a:sym typeface="Montserrat"/>
            </a:endParaRPr>
          </a:p>
        </p:txBody>
      </p:sp>
      <p:pic>
        <p:nvPicPr>
          <p:cNvPr id="99" name="Google Shape;99;p2"/>
          <p:cNvPicPr preferRelativeResize="0"/>
          <p:nvPr/>
        </p:nvPicPr>
        <p:blipFill rotWithShape="1">
          <a:blip r:embed="rId4">
            <a:alphaModFix/>
          </a:blip>
          <a:srcRect l="3306" t="6937" r="3296" b="19256"/>
          <a:stretch/>
        </p:blipFill>
        <p:spPr>
          <a:xfrm>
            <a:off x="6635417" y="1899850"/>
            <a:ext cx="2689200" cy="2808900"/>
          </a:xfrm>
          <a:prstGeom prst="ellipse">
            <a:avLst/>
          </a:prstGeom>
          <a:noFill/>
          <a:ln w="9525" cap="flat" cmpd="sng">
            <a:solidFill>
              <a:srgbClr val="FFFFFF"/>
            </a:solidFill>
            <a:prstDash val="solid"/>
            <a:round/>
            <a:headEnd type="none" w="sm" len="sm"/>
            <a:tailEnd type="none" w="sm" len="sm"/>
          </a:ln>
        </p:spPr>
      </p:pic>
      <p:pic>
        <p:nvPicPr>
          <p:cNvPr id="100" name="Google Shape;100;p2"/>
          <p:cNvPicPr preferRelativeResize="0"/>
          <p:nvPr/>
        </p:nvPicPr>
        <p:blipFill rotWithShape="1">
          <a:blip r:embed="rId5">
            <a:alphaModFix/>
          </a:blip>
          <a:srcRect r="6699" b="4168"/>
          <a:stretch/>
        </p:blipFill>
        <p:spPr>
          <a:xfrm>
            <a:off x="3076170" y="1903153"/>
            <a:ext cx="2689200" cy="2802300"/>
          </a:xfrm>
          <a:prstGeom prst="ellipse">
            <a:avLst/>
          </a:prstGeom>
          <a:noFill/>
          <a:ln w="9525" cap="flat" cmpd="sng">
            <a:solidFill>
              <a:srgbClr val="FFFFFF"/>
            </a:solidFill>
            <a:prstDash val="solid"/>
            <a:round/>
            <a:headEnd type="none" w="sm" len="sm"/>
            <a:tailEnd type="none" w="sm" len="sm"/>
          </a:ln>
        </p:spPr>
      </p:pic>
      <p:sp>
        <p:nvSpPr>
          <p:cNvPr id="101" name="Google Shape;101;p2"/>
          <p:cNvSpPr txBox="1"/>
          <p:nvPr/>
        </p:nvSpPr>
        <p:spPr>
          <a:xfrm>
            <a:off x="6073127" y="4708616"/>
            <a:ext cx="38139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Charlotte Ramiro</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sz="1800">
                <a:solidFill>
                  <a:schemeClr val="dk1"/>
                </a:solidFill>
                <a:latin typeface="Montserrat"/>
                <a:ea typeface="Montserrat"/>
                <a:cs typeface="Montserrat"/>
                <a:sym typeface="Montserrat"/>
              </a:rPr>
              <a:t>Junior</a:t>
            </a:r>
            <a:endParaRPr sz="1800">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sz="1800">
                <a:solidFill>
                  <a:schemeClr val="dk1"/>
                </a:solidFill>
                <a:latin typeface="Montserrat"/>
                <a:ea typeface="Montserrat"/>
                <a:cs typeface="Montserrat"/>
                <a:sym typeface="Montserrat"/>
              </a:rPr>
              <a:t>She/her</a:t>
            </a:r>
            <a:endParaRPr sz="1800">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sz="1800">
                <a:solidFill>
                  <a:schemeClr val="dk1"/>
                </a:solidFill>
                <a:latin typeface="Montserrat"/>
                <a:ea typeface="Montserrat"/>
                <a:cs typeface="Montserrat"/>
                <a:sym typeface="Montserrat"/>
              </a:rPr>
              <a:t>Electrical &amp; Computer Engineering</a:t>
            </a:r>
            <a:endParaRPr sz="1800">
              <a:solidFill>
                <a:schemeClr val="dk1"/>
              </a:solidFill>
              <a:latin typeface="Montserrat"/>
              <a:ea typeface="Montserrat"/>
              <a:cs typeface="Montserrat"/>
              <a:sym typeface="Montserrat"/>
            </a:endParaRPr>
          </a:p>
        </p:txBody>
      </p:sp>
      <p:sp>
        <p:nvSpPr>
          <p:cNvPr id="102" name="Google Shape;102;p2"/>
          <p:cNvSpPr txBox="1"/>
          <p:nvPr/>
        </p:nvSpPr>
        <p:spPr>
          <a:xfrm>
            <a:off x="2513900" y="4708616"/>
            <a:ext cx="3813900" cy="1569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800" b="1">
                <a:solidFill>
                  <a:schemeClr val="dk1"/>
                </a:solidFill>
                <a:latin typeface="Montserrat"/>
                <a:ea typeface="Montserrat"/>
                <a:cs typeface="Montserrat"/>
                <a:sym typeface="Montserrat"/>
              </a:rPr>
              <a:t>Lilo Heinrich</a:t>
            </a:r>
            <a:endParaRPr sz="1800"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sz="1800">
                <a:solidFill>
                  <a:schemeClr val="dk1"/>
                </a:solidFill>
                <a:latin typeface="Montserrat"/>
                <a:ea typeface="Montserrat"/>
                <a:cs typeface="Montserrat"/>
                <a:sym typeface="Montserrat"/>
              </a:rPr>
              <a:t>Senior</a:t>
            </a:r>
            <a:endParaRPr sz="1800">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sz="1800">
                <a:solidFill>
                  <a:schemeClr val="dk1"/>
                </a:solidFill>
                <a:latin typeface="Montserrat"/>
                <a:ea typeface="Montserrat"/>
                <a:cs typeface="Montserrat"/>
                <a:sym typeface="Montserrat"/>
              </a:rPr>
              <a:t>She/her</a:t>
            </a:r>
            <a:endParaRPr sz="1800">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sz="1800">
                <a:solidFill>
                  <a:schemeClr val="dk1"/>
                </a:solidFill>
                <a:latin typeface="Montserrat"/>
                <a:ea typeface="Montserrat"/>
                <a:cs typeface="Montserrat"/>
                <a:sym typeface="Montserrat"/>
              </a:rPr>
              <a:t>Engineering with a               focus in Computing</a:t>
            </a:r>
            <a:endParaRPr sz="1800">
              <a:solidFill>
                <a:schemeClr val="dk1"/>
              </a:solidFill>
              <a:latin typeface="Montserrat"/>
              <a:ea typeface="Montserrat"/>
              <a:cs typeface="Montserrat"/>
              <a:sym typeface="Montserrat"/>
            </a:endParaRPr>
          </a:p>
        </p:txBody>
      </p:sp>
      <p:sp>
        <p:nvSpPr>
          <p:cNvPr id="103" name="Google Shape;103;p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07"/>
        <p:cNvGrpSpPr/>
        <p:nvPr/>
      </p:nvGrpSpPr>
      <p:grpSpPr>
        <a:xfrm>
          <a:off x="0" y="0"/>
          <a:ext cx="0" cy="0"/>
          <a:chOff x="0" y="0"/>
          <a:chExt cx="0" cy="0"/>
        </a:xfrm>
      </p:grpSpPr>
      <p:sp>
        <p:nvSpPr>
          <p:cNvPr id="108" name="Google Shape;108;p3"/>
          <p:cNvSpPr txBox="1">
            <a:spLocks noGrp="1"/>
          </p:cNvSpPr>
          <p:nvPr>
            <p:ph type="title"/>
          </p:nvPr>
        </p:nvSpPr>
        <p:spPr>
          <a:xfrm>
            <a:off x="462600" y="291350"/>
            <a:ext cx="10515600" cy="1325700"/>
          </a:xfrm>
          <a:prstGeom prst="rect">
            <a:avLst/>
          </a:prstGeom>
          <a:noFill/>
          <a:ln>
            <a:noFill/>
          </a:ln>
          <a:effectLst>
            <a:outerShdw blurRad="57150" dist="19050" dir="5400000" algn="bl" rotWithShape="0">
              <a:srgbClr val="000000">
                <a:alpha val="49803"/>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Raleway"/>
              <a:buNone/>
            </a:pPr>
            <a:r>
              <a:rPr lang="en-US">
                <a:latin typeface="Montserrat"/>
                <a:ea typeface="Montserrat"/>
                <a:cs typeface="Montserrat"/>
                <a:sym typeface="Montserrat"/>
              </a:rPr>
              <a:t>Introduction</a:t>
            </a:r>
            <a:endParaRPr>
              <a:latin typeface="Montserrat"/>
              <a:ea typeface="Montserrat"/>
              <a:cs typeface="Montserrat"/>
              <a:sym typeface="Montserrat"/>
            </a:endParaRPr>
          </a:p>
        </p:txBody>
      </p:sp>
      <p:sp>
        <p:nvSpPr>
          <p:cNvPr id="109" name="Google Shape;109;p3"/>
          <p:cNvSpPr txBox="1">
            <a:spLocks noGrp="1"/>
          </p:cNvSpPr>
          <p:nvPr>
            <p:ph type="body" idx="1"/>
          </p:nvPr>
        </p:nvSpPr>
        <p:spPr>
          <a:xfrm>
            <a:off x="462600" y="1617050"/>
            <a:ext cx="11497800" cy="3839400"/>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1600"/>
              </a:spcBef>
              <a:spcAft>
                <a:spcPts val="0"/>
              </a:spcAft>
              <a:buClr>
                <a:schemeClr val="dk1"/>
              </a:buClr>
              <a:buSzPts val="1500"/>
              <a:buFont typeface="Arial"/>
              <a:buNone/>
            </a:pPr>
            <a:r>
              <a:rPr lang="en-US" sz="2200" b="1">
                <a:latin typeface="Montserrat"/>
                <a:ea typeface="Montserrat"/>
                <a:cs typeface="Montserrat"/>
                <a:sym typeface="Montserrat"/>
              </a:rPr>
              <a:t>Incumbent</a:t>
            </a:r>
            <a:r>
              <a:rPr lang="en-US" sz="2200">
                <a:latin typeface="Montserrat"/>
                <a:ea typeface="Montserrat"/>
                <a:cs typeface="Montserrat"/>
                <a:sym typeface="Montserrat"/>
              </a:rPr>
              <a:t>:</a:t>
            </a:r>
            <a:r>
              <a:rPr lang="en-US" sz="2200" b="1">
                <a:latin typeface="Montserrat"/>
                <a:ea typeface="Montserrat"/>
                <a:cs typeface="Montserrat"/>
                <a:sym typeface="Montserrat"/>
              </a:rPr>
              <a:t> </a:t>
            </a:r>
            <a:r>
              <a:rPr lang="en-US" sz="2200">
                <a:latin typeface="Montserrat Light"/>
                <a:ea typeface="Montserrat Light"/>
                <a:cs typeface="Montserrat Light"/>
                <a:sym typeface="Montserrat Light"/>
              </a:rPr>
              <a:t>Radio </a:t>
            </a:r>
            <a:r>
              <a:rPr lang="en-US" sz="2200">
                <a:latin typeface="Montserrat Light"/>
                <a:ea typeface="Montserrat Light"/>
                <a:cs typeface="Montserrat Light"/>
                <a:sym typeface="Montserrat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Astr</a:t>
            </a:r>
            <a:r>
              <a:rPr lang="en-US" sz="2200">
                <a:latin typeface="Montserrat Light"/>
                <a:ea typeface="Montserrat Light"/>
                <a:cs typeface="Montserrat Light"/>
                <a:sym typeface="Montserrat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on</a:t>
            </a:r>
            <a:r>
              <a:rPr lang="en-US" sz="2200">
                <a:latin typeface="Montserrat Light"/>
                <a:ea typeface="Montserrat Light"/>
                <a:cs typeface="Montserrat Light"/>
                <a:sym typeface="Montserrat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3"/>
                  </a:ext>
                </a:extLst>
              </a:rPr>
              <a:t>omy </a:t>
            </a:r>
            <a:r>
              <a:rPr lang="en-US" sz="2200">
                <a:latin typeface="Montserrat Light"/>
                <a:ea typeface="Montserrat Light"/>
                <a:cs typeface="Montserrat Light"/>
                <a:sym typeface="Montserrat Light"/>
              </a:rPr>
              <a:t>(RAS) </a:t>
            </a:r>
            <a:r>
              <a:rPr lang="en-US" sz="2200">
                <a:latin typeface="Montserrat Light"/>
                <a:ea typeface="Montserrat Light"/>
                <a:cs typeface="Montserrat Light"/>
                <a:sym typeface="Montserrat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
                  </a:ext>
                </a:extLst>
              </a:rPr>
              <a:t>operates throughout V-band (40-75 GHz)</a:t>
            </a:r>
            <a:r>
              <a:rPr lang="en-US" sz="2200" baseline="30000">
                <a:latin typeface="Montserrat Light"/>
                <a:ea typeface="Montserrat Light"/>
                <a:cs typeface="Montserrat Light"/>
                <a:sym typeface="Montserrat Light"/>
              </a:rPr>
              <a:t>[13]</a:t>
            </a:r>
            <a:endParaRPr sz="2200" baseline="30000">
              <a:latin typeface="Montserrat Light"/>
              <a:ea typeface="Montserrat Light"/>
              <a:cs typeface="Montserrat Light"/>
              <a:sym typeface="Montserrat Light"/>
            </a:endParaRPr>
          </a:p>
          <a:p>
            <a:pPr marL="0" lvl="0" indent="0" algn="l" rtl="0">
              <a:lnSpc>
                <a:spcPct val="90000"/>
              </a:lnSpc>
              <a:spcBef>
                <a:spcPts val="1600"/>
              </a:spcBef>
              <a:spcAft>
                <a:spcPts val="0"/>
              </a:spcAft>
              <a:buClr>
                <a:schemeClr val="dk1"/>
              </a:buClr>
              <a:buSzPts val="1500"/>
              <a:buFont typeface="Arial"/>
              <a:buNone/>
            </a:pPr>
            <a:r>
              <a:rPr lang="en-US" sz="2200" b="1">
                <a:latin typeface="Montserrat"/>
                <a:ea typeface="Montserrat"/>
                <a:cs typeface="Montserrat"/>
                <a:sym typeface="Montserrat"/>
              </a:rPr>
              <a:t>Entrant</a:t>
            </a:r>
            <a:r>
              <a:rPr lang="en-US" sz="2200">
                <a:latin typeface="Montserrat"/>
                <a:ea typeface="Montserrat"/>
                <a:cs typeface="Montserrat"/>
                <a:sym typeface="Montserrat"/>
              </a:rPr>
              <a:t>:</a:t>
            </a:r>
            <a:r>
              <a:rPr lang="en-US" sz="2200" b="1">
                <a:latin typeface="Montserrat"/>
                <a:ea typeface="Montserrat"/>
                <a:cs typeface="Montserrat"/>
                <a:sym typeface="Montserrat"/>
              </a:rPr>
              <a:t> </a:t>
            </a:r>
            <a:r>
              <a:rPr lang="en-US" sz="2200">
                <a:latin typeface="Montserrat Light"/>
                <a:ea typeface="Montserrat Light"/>
                <a:cs typeface="Montserrat Light"/>
                <a:sym typeface="Montserrat Light"/>
              </a:rPr>
              <a:t>Fixed Satellite Service (FSS) Broadband Satellites, 37.5-</a:t>
            </a:r>
            <a:r>
              <a:rPr lang="en-US" sz="2200">
                <a:latin typeface="Montserrat Light"/>
                <a:ea typeface="Montserrat Light"/>
                <a:cs typeface="Montserrat Light"/>
                <a:sym typeface="Montserrat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
                  </a:ext>
                </a:extLst>
              </a:rPr>
              <a:t>42.5 GHz (</a:t>
            </a:r>
            <a:r>
              <a:rPr lang="en-US" sz="2200">
                <a:latin typeface="Montserrat Light"/>
                <a:ea typeface="Montserrat Light"/>
                <a:cs typeface="Montserrat Light"/>
                <a:sym typeface="Montserrat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6"/>
                  </a:ext>
                </a:extLst>
              </a:rPr>
              <a:t>Space-to-Earth</a:t>
            </a:r>
            <a:r>
              <a:rPr lang="en-US" sz="2200">
                <a:latin typeface="Montserrat Light"/>
                <a:ea typeface="Montserrat Light"/>
                <a:cs typeface="Montserrat Light"/>
                <a:sym typeface="Montserrat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7"/>
                  </a:ext>
                </a:extLst>
              </a:rPr>
              <a:t>)</a:t>
            </a:r>
            <a:r>
              <a:rPr lang="en-US" sz="2200" baseline="30000">
                <a:latin typeface="Montserrat Light"/>
                <a:ea typeface="Montserrat Light"/>
                <a:cs typeface="Montserrat Light"/>
                <a:sym typeface="Montserrat Light"/>
              </a:rPr>
              <a:t>[14]</a:t>
            </a:r>
            <a:endParaRPr sz="2200" baseline="30000">
              <a:latin typeface="Montserrat Light"/>
              <a:ea typeface="Montserrat Light"/>
              <a:cs typeface="Montserrat Light"/>
              <a:sym typeface="Montserrat Light"/>
            </a:endParaRPr>
          </a:p>
          <a:p>
            <a:pPr marL="0" lvl="0" indent="0" algn="l" rtl="0">
              <a:lnSpc>
                <a:spcPct val="90000"/>
              </a:lnSpc>
              <a:spcBef>
                <a:spcPts val="1600"/>
              </a:spcBef>
              <a:spcAft>
                <a:spcPts val="0"/>
              </a:spcAft>
              <a:buClr>
                <a:schemeClr val="dk1"/>
              </a:buClr>
              <a:buSzPts val="1500"/>
              <a:buFont typeface="Arial"/>
              <a:buNone/>
            </a:pPr>
            <a:r>
              <a:rPr lang="en-US" sz="2200" b="1">
                <a:latin typeface="Montserrat"/>
                <a:ea typeface="Montserrat"/>
                <a:cs typeface="Montserrat"/>
                <a:sym typeface="Montserrat"/>
              </a:rPr>
              <a:t>Coexistence Issues</a:t>
            </a:r>
            <a:r>
              <a:rPr lang="en-US" sz="2200">
                <a:latin typeface="Montserrat"/>
                <a:ea typeface="Montserrat"/>
                <a:cs typeface="Montserrat"/>
                <a:sym typeface="Montserrat"/>
              </a:rPr>
              <a:t>:</a:t>
            </a:r>
            <a:r>
              <a:rPr lang="en-US" sz="2200">
                <a:latin typeface="Montserrat Light"/>
                <a:ea typeface="Montserrat Light"/>
                <a:cs typeface="Montserrat Light"/>
                <a:sym typeface="Montserrat Light"/>
              </a:rPr>
              <a:t> Adjacent and In-band Interference</a:t>
            </a:r>
            <a:endParaRPr sz="2200" baseline="30000">
              <a:latin typeface="Montserrat Light"/>
              <a:ea typeface="Montserrat Light"/>
              <a:cs typeface="Montserrat Light"/>
              <a:sym typeface="Montserrat Light"/>
            </a:endParaRPr>
          </a:p>
          <a:p>
            <a:pPr marL="0" lvl="0" indent="0" algn="l" rtl="0">
              <a:lnSpc>
                <a:spcPct val="90000"/>
              </a:lnSpc>
              <a:spcBef>
                <a:spcPts val="1600"/>
              </a:spcBef>
              <a:spcAft>
                <a:spcPts val="0"/>
              </a:spcAft>
              <a:buClr>
                <a:schemeClr val="dk1"/>
              </a:buClr>
              <a:buSzPts val="1500"/>
              <a:buFont typeface="Arial"/>
              <a:buNone/>
            </a:pPr>
            <a:r>
              <a:rPr lang="en-US" sz="2200">
                <a:latin typeface="Montserrat Light"/>
                <a:ea typeface="Montserrat Light"/>
                <a:cs typeface="Montserrat Light"/>
                <a:sym typeface="Montserrat Light"/>
              </a:rPr>
              <a:t>Radio frequency interference from NGSO FSS constellations poses a threat to Radio </a:t>
            </a:r>
            <a:r>
              <a:rPr lang="en-US" sz="2200">
                <a:latin typeface="Montserrat Light"/>
                <a:ea typeface="Montserrat Light"/>
                <a:cs typeface="Montserrat Light"/>
                <a:sym typeface="Montserrat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8"/>
                  </a:ext>
                </a:extLst>
              </a:rPr>
              <a:t>Astronomy</a:t>
            </a:r>
            <a:r>
              <a:rPr lang="en-US" sz="2200" baseline="30000">
                <a:latin typeface="Montserrat Light"/>
                <a:ea typeface="Montserrat Light"/>
                <a:cs typeface="Montserrat Light"/>
                <a:sym typeface="Montserrat Light"/>
              </a:rPr>
              <a:t>[1][7][8]</a:t>
            </a:r>
            <a:endParaRPr sz="2200" baseline="30000">
              <a:latin typeface="Montserrat Light"/>
              <a:ea typeface="Montserrat Light"/>
              <a:cs typeface="Montserrat Light"/>
              <a:sym typeface="Montserrat Light"/>
            </a:endParaRPr>
          </a:p>
          <a:p>
            <a:pPr marL="0" lvl="0" indent="0" algn="l" rtl="0">
              <a:lnSpc>
                <a:spcPct val="90000"/>
              </a:lnSpc>
              <a:spcBef>
                <a:spcPts val="1600"/>
              </a:spcBef>
              <a:spcAft>
                <a:spcPts val="0"/>
              </a:spcAft>
              <a:buClr>
                <a:schemeClr val="dk1"/>
              </a:buClr>
              <a:buSzPts val="1500"/>
              <a:buFont typeface="Arial"/>
              <a:buNone/>
            </a:pPr>
            <a:endParaRPr sz="2200" b="1">
              <a:latin typeface="Montserrat"/>
              <a:ea typeface="Montserrat"/>
              <a:cs typeface="Montserrat"/>
              <a:sym typeface="Montserrat"/>
            </a:endParaRPr>
          </a:p>
        </p:txBody>
      </p:sp>
      <p:sp>
        <p:nvSpPr>
          <p:cNvPr id="110" name="Google Shape;110;p3"/>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14"/>
        <p:cNvGrpSpPr/>
        <p:nvPr/>
      </p:nvGrpSpPr>
      <p:grpSpPr>
        <a:xfrm>
          <a:off x="0" y="0"/>
          <a:ext cx="0" cy="0"/>
          <a:chOff x="0" y="0"/>
          <a:chExt cx="0" cy="0"/>
        </a:xfrm>
      </p:grpSpPr>
      <p:pic>
        <p:nvPicPr>
          <p:cNvPr id="115" name="Google Shape;115;g1a623b238ac_2_2"/>
          <p:cNvPicPr preferRelativeResize="0"/>
          <p:nvPr/>
        </p:nvPicPr>
        <p:blipFill rotWithShape="1">
          <a:blip r:embed="rId4">
            <a:alphaModFix/>
          </a:blip>
          <a:srcRect b="47025"/>
          <a:stretch/>
        </p:blipFill>
        <p:spPr>
          <a:xfrm>
            <a:off x="734650" y="723975"/>
            <a:ext cx="10722675" cy="3362250"/>
          </a:xfrm>
          <a:prstGeom prst="rect">
            <a:avLst/>
          </a:prstGeom>
          <a:noFill/>
          <a:ln>
            <a:noFill/>
          </a:ln>
        </p:spPr>
      </p:pic>
      <p:pic>
        <p:nvPicPr>
          <p:cNvPr id="116" name="Google Shape;116;g1a623b238ac_2_2"/>
          <p:cNvPicPr preferRelativeResize="0"/>
          <p:nvPr/>
        </p:nvPicPr>
        <p:blipFill rotWithShape="1">
          <a:blip r:embed="rId4">
            <a:alphaModFix/>
          </a:blip>
          <a:srcRect l="8303" t="58664" r="5385"/>
          <a:stretch/>
        </p:blipFill>
        <p:spPr>
          <a:xfrm>
            <a:off x="2581263" y="4536750"/>
            <a:ext cx="7029451" cy="1992750"/>
          </a:xfrm>
          <a:prstGeom prst="rect">
            <a:avLst/>
          </a:prstGeom>
          <a:noFill/>
          <a:ln>
            <a:noFill/>
          </a:ln>
        </p:spPr>
      </p:pic>
      <p:sp>
        <p:nvSpPr>
          <p:cNvPr id="117" name="Google Shape;117;g1a623b238ac_2_2"/>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1"/>
        <p:cNvGrpSpPr/>
        <p:nvPr/>
      </p:nvGrpSpPr>
      <p:grpSpPr>
        <a:xfrm>
          <a:off x="0" y="0"/>
          <a:ext cx="0" cy="0"/>
          <a:chOff x="0" y="0"/>
          <a:chExt cx="0" cy="0"/>
        </a:xfrm>
      </p:grpSpPr>
      <p:sp>
        <p:nvSpPr>
          <p:cNvPr id="122" name="Google Shape;122;g18e45a76f74_0_195"/>
          <p:cNvSpPr txBox="1">
            <a:spLocks noGrp="1"/>
          </p:cNvSpPr>
          <p:nvPr>
            <p:ph type="title"/>
          </p:nvPr>
        </p:nvSpPr>
        <p:spPr>
          <a:xfrm>
            <a:off x="838200" y="365125"/>
            <a:ext cx="10515600" cy="13257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Raleway"/>
              <a:buNone/>
            </a:pPr>
            <a:r>
              <a:rPr lang="en-US">
                <a:latin typeface="Montserrat"/>
                <a:ea typeface="Montserrat"/>
                <a:cs typeface="Montserrat"/>
                <a:sym typeface="Montserrat"/>
              </a:rPr>
              <a:t>Radio Astronomy (RAS)</a:t>
            </a:r>
            <a:endParaRPr>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4400"/>
              <a:buFont typeface="Raleway"/>
              <a:buNone/>
            </a:pPr>
            <a:r>
              <a:rPr lang="en-US" sz="2800">
                <a:latin typeface="Montserrat"/>
                <a:ea typeface="Montserrat"/>
                <a:cs typeface="Montserrat"/>
                <a:sym typeface="Montserrat"/>
              </a:rPr>
              <a:t>Incumbent</a:t>
            </a:r>
            <a:endParaRPr sz="2800">
              <a:latin typeface="Montserrat"/>
              <a:ea typeface="Montserrat"/>
              <a:cs typeface="Montserrat"/>
              <a:sym typeface="Montserrat"/>
            </a:endParaRPr>
          </a:p>
        </p:txBody>
      </p:sp>
      <p:sp>
        <p:nvSpPr>
          <p:cNvPr id="123" name="Google Shape;123;g18e45a76f74_0_195"/>
          <p:cNvSpPr txBox="1">
            <a:spLocks noGrp="1"/>
          </p:cNvSpPr>
          <p:nvPr>
            <p:ph type="body" idx="1"/>
          </p:nvPr>
        </p:nvSpPr>
        <p:spPr>
          <a:xfrm>
            <a:off x="754275" y="1825625"/>
            <a:ext cx="6333600" cy="4351200"/>
          </a:xfrm>
          <a:prstGeom prst="rect">
            <a:avLst/>
          </a:prstGeom>
          <a:noFill/>
          <a:ln>
            <a:noFill/>
          </a:ln>
        </p:spPr>
        <p:txBody>
          <a:bodyPr spcFirstLastPara="1" wrap="square" lIns="91425" tIns="45700" rIns="91425" bIns="45700" anchor="t" anchorCtr="0">
            <a:normAutofit/>
          </a:bodyPr>
          <a:lstStyle/>
          <a:p>
            <a:pPr marL="228600" lvl="0" indent="-203200" algn="l" rtl="0">
              <a:lnSpc>
                <a:spcPct val="90000"/>
              </a:lnSpc>
              <a:spcBef>
                <a:spcPts val="0"/>
              </a:spcBef>
              <a:spcAft>
                <a:spcPts val="0"/>
              </a:spcAft>
              <a:buClr>
                <a:schemeClr val="dk1"/>
              </a:buClr>
              <a:buSzPts val="2400"/>
              <a:buFont typeface="Montserrat"/>
              <a:buChar char="•"/>
            </a:pPr>
            <a:r>
              <a:rPr lang="en-US" sz="2400">
                <a:latin typeface="Montserrat"/>
                <a:ea typeface="Montserrat"/>
                <a:cs typeface="Montserrat"/>
                <a:sym typeface="Montserrat"/>
              </a:rPr>
              <a:t>Radio </a:t>
            </a:r>
            <a:r>
              <a:rPr lang="en-US" sz="24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9"/>
                  </a:ext>
                </a:extLst>
              </a:rPr>
              <a:t>telescopes</a:t>
            </a:r>
            <a:r>
              <a:rPr lang="en-US" sz="2400">
                <a:latin typeface="Montserrat"/>
                <a:ea typeface="Montserrat"/>
                <a:cs typeface="Montserrat"/>
                <a:sym typeface="Montserrat"/>
              </a:rPr>
              <a:t> study celestial objects at frequencies outside the visual range</a:t>
            </a:r>
            <a:r>
              <a:rPr lang="en-US" sz="2400" baseline="30000">
                <a:latin typeface="Montserrat"/>
                <a:ea typeface="Montserrat"/>
                <a:cs typeface="Montserrat"/>
                <a:sym typeface="Montserrat"/>
              </a:rPr>
              <a:t>[4][15]</a:t>
            </a:r>
            <a:endParaRPr sz="2400">
              <a:latin typeface="Montserrat"/>
              <a:ea typeface="Montserrat"/>
              <a:cs typeface="Montserrat"/>
              <a:sym typeface="Montserrat"/>
            </a:endParaRPr>
          </a:p>
          <a:p>
            <a:pPr marL="914400" lvl="1" indent="-368300" algn="l" rtl="0">
              <a:lnSpc>
                <a:spcPct val="90000"/>
              </a:lnSpc>
              <a:spcBef>
                <a:spcPts val="800"/>
              </a:spcBef>
              <a:spcAft>
                <a:spcPts val="0"/>
              </a:spcAft>
              <a:buSzPts val="2200"/>
              <a:buFont typeface="Montserrat"/>
              <a:buChar char="•"/>
            </a:pPr>
            <a:r>
              <a:rPr lang="en-US" sz="2200">
                <a:latin typeface="Montserrat"/>
                <a:ea typeface="Montserrat"/>
                <a:cs typeface="Montserrat"/>
                <a:sym typeface="Montserrat"/>
              </a:rPr>
              <a:t>Black holes, pulsars, cosmic    microwave background</a:t>
            </a:r>
            <a:r>
              <a:rPr lang="en-US" sz="2200" baseline="30000">
                <a:latin typeface="Montserrat"/>
                <a:ea typeface="Montserrat"/>
                <a:cs typeface="Montserrat"/>
                <a:sym typeface="Montserrat"/>
              </a:rPr>
              <a:t>[3]</a:t>
            </a:r>
            <a:endParaRPr sz="2200" baseline="30000">
              <a:latin typeface="Montserrat"/>
              <a:ea typeface="Montserrat"/>
              <a:cs typeface="Montserrat"/>
              <a:sym typeface="Montserrat"/>
            </a:endParaRPr>
          </a:p>
          <a:p>
            <a:pPr marL="228600" lvl="0" indent="-203200" algn="l" rtl="0">
              <a:spcBef>
                <a:spcPts val="800"/>
              </a:spcBef>
              <a:spcAft>
                <a:spcPts val="0"/>
              </a:spcAft>
              <a:buSzPts val="2400"/>
              <a:buFont typeface="Montserrat"/>
              <a:buChar char="•"/>
            </a:pPr>
            <a:r>
              <a:rPr lang="en-US" sz="24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0"/>
                  </a:ext>
                </a:extLst>
              </a:rPr>
              <a:t>Continuum Emission: Radiation at a wide range of wavelengths (ex. thermal emission)</a:t>
            </a:r>
            <a:r>
              <a:rPr lang="en-US" sz="2400" baseline="300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1"/>
                  </a:ext>
                </a:extLst>
              </a:rPr>
              <a:t>[19]</a:t>
            </a:r>
            <a:endParaRPr sz="2400" baseline="300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2"/>
                </a:ext>
              </a:extLst>
            </a:endParaRPr>
          </a:p>
          <a:p>
            <a:pPr marL="228600" lvl="0" indent="-203200" algn="l" rtl="0">
              <a:spcBef>
                <a:spcPts val="800"/>
              </a:spcBef>
              <a:spcAft>
                <a:spcPts val="800"/>
              </a:spcAft>
              <a:buSzPts val="2400"/>
              <a:buFont typeface="Montserrat"/>
              <a:buChar char="•"/>
            </a:pPr>
            <a:r>
              <a:rPr lang="en-US" sz="24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3"/>
                  </a:ext>
                </a:extLst>
              </a:rPr>
              <a:t>Sp</a:t>
            </a:r>
            <a:r>
              <a:rPr lang="en-US" sz="24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4"/>
                  </a:ext>
                </a:extLst>
              </a:rPr>
              <a:t>ectral Lines:</a:t>
            </a:r>
            <a:r>
              <a:rPr lang="en-US" sz="2400">
                <a:latin typeface="Montserrat"/>
                <a:ea typeface="Montserrat"/>
                <a:cs typeface="Montserrat"/>
                <a:sym typeface="Montserrat"/>
              </a:rPr>
              <a:t> Radiation at specific wavelengths (elements and molecules have spectral lines)</a:t>
            </a:r>
            <a:r>
              <a:rPr lang="en-US" sz="2400" baseline="30000">
                <a:latin typeface="Montserrat"/>
                <a:ea typeface="Montserrat"/>
                <a:cs typeface="Montserrat"/>
                <a:sym typeface="Montserrat"/>
              </a:rPr>
              <a:t>[19]</a:t>
            </a:r>
            <a:endParaRPr>
              <a:latin typeface="Montserrat"/>
              <a:ea typeface="Montserrat"/>
              <a:cs typeface="Montserrat"/>
              <a:sym typeface="Montserrat"/>
            </a:endParaRPr>
          </a:p>
        </p:txBody>
      </p:sp>
      <p:pic>
        <p:nvPicPr>
          <p:cNvPr id="124" name="Google Shape;124;g18e45a76f74_0_195"/>
          <p:cNvPicPr preferRelativeResize="0"/>
          <p:nvPr/>
        </p:nvPicPr>
        <p:blipFill>
          <a:blip r:embed="rId4">
            <a:alphaModFix/>
          </a:blip>
          <a:stretch>
            <a:fillRect/>
          </a:stretch>
        </p:blipFill>
        <p:spPr>
          <a:xfrm>
            <a:off x="7914900" y="1379352"/>
            <a:ext cx="3701900" cy="3701950"/>
          </a:xfrm>
          <a:prstGeom prst="rect">
            <a:avLst/>
          </a:prstGeom>
          <a:noFill/>
          <a:ln>
            <a:noFill/>
          </a:ln>
        </p:spPr>
      </p:pic>
      <p:sp>
        <p:nvSpPr>
          <p:cNvPr id="125" name="Google Shape;125;g18e45a76f74_0_195"/>
          <p:cNvSpPr txBox="1"/>
          <p:nvPr/>
        </p:nvSpPr>
        <p:spPr>
          <a:xfrm>
            <a:off x="7822888" y="5081300"/>
            <a:ext cx="38859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600">
                <a:solidFill>
                  <a:schemeClr val="dk1"/>
                </a:solidFill>
                <a:latin typeface="Montserrat"/>
                <a:ea typeface="Montserrat"/>
                <a:cs typeface="Montserrat"/>
                <a:sym typeface="Montserrat"/>
              </a:rPr>
              <a:t>Figure 1: Sagittarius A*, the black hole at the center of our galaxy</a:t>
            </a:r>
            <a:r>
              <a:rPr lang="en-US" sz="1600" baseline="30000">
                <a:solidFill>
                  <a:schemeClr val="dk1"/>
                </a:solidFill>
                <a:latin typeface="Montserrat"/>
                <a:ea typeface="Montserrat"/>
                <a:cs typeface="Montserrat"/>
                <a:sym typeface="Montserrat"/>
              </a:rPr>
              <a:t>[18]</a:t>
            </a:r>
            <a:endParaRPr sz="1600" baseline="30000">
              <a:solidFill>
                <a:schemeClr val="dk1"/>
              </a:solidFill>
              <a:latin typeface="Montserrat"/>
              <a:ea typeface="Montserrat"/>
              <a:cs typeface="Montserrat"/>
              <a:sym typeface="Montserrat"/>
            </a:endParaRPr>
          </a:p>
        </p:txBody>
      </p:sp>
      <p:sp>
        <p:nvSpPr>
          <p:cNvPr id="126" name="Google Shape;126;g18e45a76f74_0_19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30"/>
        <p:cNvGrpSpPr/>
        <p:nvPr/>
      </p:nvGrpSpPr>
      <p:grpSpPr>
        <a:xfrm>
          <a:off x="0" y="0"/>
          <a:ext cx="0" cy="0"/>
          <a:chOff x="0" y="0"/>
          <a:chExt cx="0" cy="0"/>
        </a:xfrm>
      </p:grpSpPr>
      <p:sp>
        <p:nvSpPr>
          <p:cNvPr id="131" name="Google Shape;131;g18dcd23bc33_0_127"/>
          <p:cNvSpPr txBox="1">
            <a:spLocks noGrp="1"/>
          </p:cNvSpPr>
          <p:nvPr>
            <p:ph type="title"/>
          </p:nvPr>
        </p:nvSpPr>
        <p:spPr>
          <a:xfrm>
            <a:off x="838200" y="365125"/>
            <a:ext cx="10515600" cy="13257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Raleway"/>
              <a:buNone/>
            </a:pPr>
            <a:r>
              <a:rPr lang="en-US">
                <a:latin typeface="Montserrat"/>
                <a:ea typeface="Montserrat"/>
                <a:cs typeface="Montserrat"/>
                <a:sym typeface="Montserrat"/>
              </a:rPr>
              <a:t>Radio Astronomy (RAS)</a:t>
            </a:r>
            <a:endParaRPr>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4400"/>
              <a:buFont typeface="Raleway"/>
              <a:buNone/>
            </a:pPr>
            <a:r>
              <a:rPr lang="en-US" sz="2800">
                <a:latin typeface="Montserrat"/>
                <a:ea typeface="Montserrat"/>
                <a:cs typeface="Montserrat"/>
                <a:sym typeface="Montserrat"/>
              </a:rPr>
              <a:t>Incumbent</a:t>
            </a:r>
            <a:endParaRPr sz="2800">
              <a:latin typeface="Montserrat"/>
              <a:ea typeface="Montserrat"/>
              <a:cs typeface="Montserrat"/>
              <a:sym typeface="Montserrat"/>
            </a:endParaRPr>
          </a:p>
        </p:txBody>
      </p:sp>
      <p:sp>
        <p:nvSpPr>
          <p:cNvPr id="132" name="Google Shape;132;g18dcd23bc33_0_127"/>
          <p:cNvSpPr txBox="1">
            <a:spLocks noGrp="1"/>
          </p:cNvSpPr>
          <p:nvPr>
            <p:ph type="body" idx="1"/>
          </p:nvPr>
        </p:nvSpPr>
        <p:spPr>
          <a:xfrm>
            <a:off x="754275" y="1825625"/>
            <a:ext cx="6767400" cy="4351200"/>
          </a:xfrm>
          <a:prstGeom prst="rect">
            <a:avLst/>
          </a:prstGeom>
          <a:noFill/>
          <a:ln>
            <a:noFill/>
          </a:ln>
        </p:spPr>
        <p:txBody>
          <a:bodyPr spcFirstLastPara="1" wrap="square" lIns="91425" tIns="45700" rIns="91425" bIns="45700" anchor="t" anchorCtr="0">
            <a:normAutofit/>
          </a:bodyPr>
          <a:lstStyle/>
          <a:p>
            <a:pPr marL="457200" lvl="0" indent="-381000" algn="l" rtl="0">
              <a:spcBef>
                <a:spcPts val="0"/>
              </a:spcBef>
              <a:spcAft>
                <a:spcPts val="0"/>
              </a:spcAft>
              <a:buSzPts val="2400"/>
              <a:buFont typeface="Montserrat"/>
              <a:buChar char="•"/>
            </a:pPr>
            <a:r>
              <a:rPr lang="en-US" sz="2400">
                <a:latin typeface="Montserrat"/>
                <a:ea typeface="Montserrat"/>
                <a:cs typeface="Montserrat"/>
                <a:sym typeface="Montserrat"/>
              </a:rPr>
              <a:t>R</a:t>
            </a:r>
            <a:r>
              <a:rPr lang="en-US" sz="2200">
                <a:latin typeface="Montserrat"/>
                <a:ea typeface="Montserrat"/>
                <a:cs typeface="Montserrat"/>
                <a:sym typeface="Montserrat"/>
              </a:rPr>
              <a:t>equire large antennas and extremely sensitive receiving equipment to pick up very faint and far-away signals</a:t>
            </a:r>
            <a:r>
              <a:rPr lang="en-US" sz="2200" baseline="30000">
                <a:latin typeface="Montserrat"/>
                <a:ea typeface="Montserrat"/>
                <a:cs typeface="Montserrat"/>
                <a:sym typeface="Montserrat"/>
              </a:rPr>
              <a:t>[1][4]</a:t>
            </a:r>
            <a:endParaRPr sz="2200" baseline="30000">
              <a:latin typeface="Montserrat"/>
              <a:ea typeface="Montserrat"/>
              <a:cs typeface="Montserrat"/>
              <a:sym typeface="Montserrat"/>
            </a:endParaRPr>
          </a:p>
          <a:p>
            <a:pPr marL="457200" lvl="0" indent="-381000" algn="l" rtl="0">
              <a:spcBef>
                <a:spcPts val="1500"/>
              </a:spcBef>
              <a:spcAft>
                <a:spcPts val="0"/>
              </a:spcAft>
              <a:buSzPts val="2400"/>
              <a:buFont typeface="Montserrat"/>
              <a:buChar char="•"/>
            </a:pPr>
            <a:r>
              <a:rPr lang="en-US" sz="2200">
                <a:latin typeface="Montserrat"/>
                <a:ea typeface="Montserrat"/>
                <a:cs typeface="Montserrat"/>
                <a:sym typeface="Montserrat"/>
              </a:rPr>
              <a:t>Telescope arrays are built in remote high desert areas</a:t>
            </a:r>
            <a:r>
              <a:rPr lang="en-US" sz="2200" baseline="30000">
                <a:latin typeface="Montserrat"/>
                <a:ea typeface="Montserrat"/>
                <a:cs typeface="Montserrat"/>
                <a:sym typeface="Montserrat"/>
              </a:rPr>
              <a:t>[1][4]</a:t>
            </a:r>
            <a:endParaRPr sz="2200" baseline="30000">
              <a:latin typeface="Montserrat"/>
              <a:ea typeface="Montserrat"/>
              <a:cs typeface="Montserrat"/>
              <a:sym typeface="Montserrat"/>
            </a:endParaRPr>
          </a:p>
          <a:p>
            <a:pPr marL="457200" lvl="0" indent="-381000" algn="l" rtl="0">
              <a:spcBef>
                <a:spcPts val="1500"/>
              </a:spcBef>
              <a:spcAft>
                <a:spcPts val="0"/>
              </a:spcAft>
              <a:buSzPts val="2400"/>
              <a:buFont typeface="Montserrat"/>
              <a:buChar char="•"/>
            </a:pPr>
            <a:r>
              <a:rPr lang="en-US" sz="2200">
                <a:latin typeface="Montserrat"/>
                <a:ea typeface="Montserrat"/>
                <a:cs typeface="Montserrat"/>
                <a:sym typeface="Montserrat"/>
              </a:rPr>
              <a:t>Radio emissions may cause radio frequency interference (radio quiet zones)</a:t>
            </a:r>
            <a:r>
              <a:rPr lang="en-US" sz="2200" baseline="30000">
                <a:latin typeface="Montserrat"/>
                <a:ea typeface="Montserrat"/>
                <a:cs typeface="Montserrat"/>
                <a:sym typeface="Montserrat"/>
              </a:rPr>
              <a:t>[1][4]</a:t>
            </a:r>
            <a:endParaRPr sz="2200" baseline="30000">
              <a:latin typeface="Montserrat"/>
              <a:ea typeface="Montserrat"/>
              <a:cs typeface="Montserrat"/>
              <a:sym typeface="Montserrat"/>
            </a:endParaRPr>
          </a:p>
          <a:p>
            <a:pPr marL="457200" lvl="0" indent="-381000" algn="l" rtl="0">
              <a:spcBef>
                <a:spcPts val="1500"/>
              </a:spcBef>
              <a:spcAft>
                <a:spcPts val="1500"/>
              </a:spcAft>
              <a:buSzPts val="2400"/>
              <a:buFont typeface="Montserrat"/>
              <a:buChar char="•"/>
            </a:pPr>
            <a:r>
              <a:rPr lang="en-US" sz="2200">
                <a:latin typeface="Montserrat"/>
                <a:ea typeface="Montserrat"/>
                <a:cs typeface="Montserrat"/>
                <a:sym typeface="Montserrat"/>
              </a:rPr>
              <a:t>Satellites in the path of highly sensitive radio telescopes are dangerous to radio astronomy - cannot escape interference</a:t>
            </a:r>
            <a:r>
              <a:rPr lang="en-US" sz="2200" baseline="30000">
                <a:latin typeface="Montserrat"/>
                <a:ea typeface="Montserrat"/>
                <a:cs typeface="Montserrat"/>
                <a:sym typeface="Montserrat"/>
              </a:rPr>
              <a:t>[1]</a:t>
            </a:r>
            <a:endParaRPr sz="2200" baseline="30000">
              <a:latin typeface="Montserrat"/>
              <a:ea typeface="Montserrat"/>
              <a:cs typeface="Montserrat"/>
              <a:sym typeface="Montserrat"/>
            </a:endParaRPr>
          </a:p>
        </p:txBody>
      </p:sp>
      <p:pic>
        <p:nvPicPr>
          <p:cNvPr id="133" name="Google Shape;133;g18dcd23bc33_0_127"/>
          <p:cNvPicPr preferRelativeResize="0"/>
          <p:nvPr/>
        </p:nvPicPr>
        <p:blipFill>
          <a:blip r:embed="rId4">
            <a:alphaModFix/>
          </a:blip>
          <a:stretch>
            <a:fillRect/>
          </a:stretch>
        </p:blipFill>
        <p:spPr>
          <a:xfrm>
            <a:off x="7781778" y="1246225"/>
            <a:ext cx="3835020" cy="3835075"/>
          </a:xfrm>
          <a:prstGeom prst="rect">
            <a:avLst/>
          </a:prstGeom>
          <a:noFill/>
          <a:ln>
            <a:noFill/>
          </a:ln>
        </p:spPr>
      </p:pic>
      <p:pic>
        <p:nvPicPr>
          <p:cNvPr id="134" name="Google Shape;134;g18dcd23bc33_0_127"/>
          <p:cNvPicPr preferRelativeResize="0"/>
          <p:nvPr/>
        </p:nvPicPr>
        <p:blipFill rotWithShape="1">
          <a:blip r:embed="rId5">
            <a:alphaModFix/>
          </a:blip>
          <a:srcRect t="8003" r="45417"/>
          <a:stretch/>
        </p:blipFill>
        <p:spPr>
          <a:xfrm>
            <a:off x="7781777" y="998726"/>
            <a:ext cx="4019024" cy="4403350"/>
          </a:xfrm>
          <a:prstGeom prst="rect">
            <a:avLst/>
          </a:prstGeom>
          <a:noFill/>
          <a:ln>
            <a:noFill/>
          </a:ln>
        </p:spPr>
      </p:pic>
      <p:sp>
        <p:nvSpPr>
          <p:cNvPr id="135" name="Google Shape;135;g18dcd23bc33_0_127"/>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6</a:t>
            </a:fld>
            <a:endParaRPr/>
          </a:p>
        </p:txBody>
      </p:sp>
      <p:sp>
        <p:nvSpPr>
          <p:cNvPr id="136" name="Google Shape;136;g18dcd23bc33_0_127"/>
          <p:cNvSpPr txBox="1"/>
          <p:nvPr/>
        </p:nvSpPr>
        <p:spPr>
          <a:xfrm>
            <a:off x="8056700" y="5303988"/>
            <a:ext cx="34692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600">
                <a:solidFill>
                  <a:schemeClr val="dk1"/>
                </a:solidFill>
                <a:latin typeface="Montserrat"/>
                <a:ea typeface="Montserrat"/>
                <a:cs typeface="Montserrat"/>
                <a:sym typeface="Montserrat"/>
              </a:rPr>
              <a:t>Figure 2: Very Large Array in New Mexico (NRAO)</a:t>
            </a:r>
            <a:r>
              <a:rPr lang="en-US" sz="1600" baseline="30000">
                <a:solidFill>
                  <a:schemeClr val="dk1"/>
                </a:solidFill>
                <a:latin typeface="Montserrat"/>
                <a:ea typeface="Montserrat"/>
                <a:cs typeface="Montserrat"/>
                <a:sym typeface="Montserrat"/>
              </a:rPr>
              <a:t>[18]</a:t>
            </a:r>
            <a:endParaRPr sz="1600" baseline="30000">
              <a:solidFill>
                <a:schemeClr val="dk1"/>
              </a:solidFill>
              <a:latin typeface="Montserrat"/>
              <a:ea typeface="Montserrat"/>
              <a:cs typeface="Montserrat"/>
              <a:sym typeface="Montserra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
        <p:cNvGrpSpPr/>
        <p:nvPr/>
      </p:nvGrpSpPr>
      <p:grpSpPr>
        <a:xfrm>
          <a:off x="0" y="0"/>
          <a:ext cx="0" cy="0"/>
          <a:chOff x="0" y="0"/>
          <a:chExt cx="0" cy="0"/>
        </a:xfrm>
      </p:grpSpPr>
      <p:sp>
        <p:nvSpPr>
          <p:cNvPr id="141" name="Google Shape;141;g18e3b2d2a8e_2_0"/>
          <p:cNvSpPr txBox="1">
            <a:spLocks noGrp="1"/>
          </p:cNvSpPr>
          <p:nvPr>
            <p:ph type="title"/>
          </p:nvPr>
        </p:nvSpPr>
        <p:spPr>
          <a:xfrm>
            <a:off x="838200" y="365125"/>
            <a:ext cx="10515600" cy="13257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latin typeface="Montserrat"/>
                <a:ea typeface="Montserrat"/>
                <a:cs typeface="Montserrat"/>
                <a:sym typeface="Montserrat"/>
              </a:rPr>
              <a:t>Fixed Satellite Service (FSS)        NGSO Constellations</a:t>
            </a:r>
            <a:endParaRPr>
              <a:latin typeface="Montserrat"/>
              <a:ea typeface="Montserrat"/>
              <a:cs typeface="Montserrat"/>
              <a:sym typeface="Montserrat"/>
            </a:endParaRPr>
          </a:p>
        </p:txBody>
      </p:sp>
      <p:sp>
        <p:nvSpPr>
          <p:cNvPr id="142" name="Google Shape;142;g18e3b2d2a8e_2_0"/>
          <p:cNvSpPr txBox="1">
            <a:spLocks noGrp="1"/>
          </p:cNvSpPr>
          <p:nvPr>
            <p:ph type="body" idx="1"/>
          </p:nvPr>
        </p:nvSpPr>
        <p:spPr>
          <a:xfrm>
            <a:off x="644125" y="2216075"/>
            <a:ext cx="5268600" cy="4140300"/>
          </a:xfrm>
          <a:prstGeom prst="rect">
            <a:avLst/>
          </a:prstGeom>
          <a:noFill/>
          <a:ln>
            <a:noFill/>
          </a:ln>
        </p:spPr>
        <p:txBody>
          <a:bodyPr spcFirstLastPara="1" wrap="square" lIns="91425" tIns="45700" rIns="91425" bIns="45700" anchor="t" anchorCtr="0">
            <a:normAutofit lnSpcReduction="10000"/>
          </a:bodyPr>
          <a:lstStyle/>
          <a:p>
            <a:pPr marL="457200" lvl="0" indent="-381000" algn="l" rtl="0">
              <a:spcBef>
                <a:spcPts val="0"/>
              </a:spcBef>
              <a:spcAft>
                <a:spcPts val="0"/>
              </a:spcAft>
              <a:buSzPts val="2400"/>
              <a:buFont typeface="Montserrat"/>
              <a:buChar char="•"/>
            </a:pPr>
            <a:r>
              <a:rPr lang="en-US" sz="20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5"/>
                  </a:ext>
                </a:extLst>
              </a:rPr>
              <a:t>F</a:t>
            </a:r>
            <a:r>
              <a:rPr lang="en-US" sz="2004">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6"/>
                  </a:ext>
                </a:extLst>
              </a:rPr>
              <a:t>SS: Radiocommunication service between earth stations at given positions, when one or more satellites are used</a:t>
            </a:r>
            <a:r>
              <a:rPr lang="en-US" sz="2004" baseline="30000">
                <a:latin typeface="Montserrat"/>
                <a:ea typeface="Montserrat"/>
                <a:cs typeface="Montserrat"/>
                <a:sym typeface="Montserrat"/>
              </a:rPr>
              <a:t>[14]</a:t>
            </a:r>
            <a:endParaRPr sz="2004" baseline="30000">
              <a:latin typeface="Montserrat"/>
              <a:ea typeface="Montserrat"/>
              <a:cs typeface="Montserrat"/>
              <a:sym typeface="Montserrat"/>
            </a:endParaRPr>
          </a:p>
          <a:p>
            <a:pPr marL="457200" lvl="0" indent="-381000" algn="l" rtl="0">
              <a:spcBef>
                <a:spcPts val="1500"/>
              </a:spcBef>
              <a:spcAft>
                <a:spcPts val="0"/>
              </a:spcAft>
              <a:buSzPts val="2400"/>
              <a:buFont typeface="Montserrat"/>
              <a:buChar char="•"/>
            </a:pPr>
            <a:r>
              <a:rPr lang="en-US" sz="2004">
                <a:latin typeface="Montserrat"/>
                <a:ea typeface="Montserrat"/>
                <a:cs typeface="Montserrat"/>
                <a:sym typeface="Montserrat"/>
              </a:rPr>
              <a:t>Compared to K-band, V-band allows more bandwidth and throughput. However, higher frequencies are more susceptible to fade</a:t>
            </a:r>
            <a:r>
              <a:rPr lang="en-US" sz="2004" baseline="30000">
                <a:latin typeface="Montserrat"/>
                <a:ea typeface="Montserrat"/>
                <a:cs typeface="Montserrat"/>
                <a:sym typeface="Montserrat"/>
              </a:rPr>
              <a:t>[10]</a:t>
            </a:r>
            <a:endParaRPr sz="2004" baseline="30000">
              <a:latin typeface="Montserrat"/>
              <a:ea typeface="Montserrat"/>
              <a:cs typeface="Montserrat"/>
              <a:sym typeface="Montserrat"/>
            </a:endParaRPr>
          </a:p>
          <a:p>
            <a:pPr marL="457200" lvl="0" indent="-381000" algn="l" rtl="0">
              <a:spcBef>
                <a:spcPts val="1500"/>
              </a:spcBef>
              <a:spcAft>
                <a:spcPts val="1500"/>
              </a:spcAft>
              <a:buSzPts val="2400"/>
              <a:buFont typeface="Montserrat"/>
              <a:buChar char="•"/>
            </a:pPr>
            <a:r>
              <a:rPr lang="en-US" sz="2004">
                <a:latin typeface="Montserrat"/>
                <a:ea typeface="Montserrat"/>
                <a:cs typeface="Montserrat"/>
                <a:sym typeface="Montserrat"/>
              </a:rPr>
              <a:t>“The history of wireless communications has been a slow migration to higher frequencies over time” - Armand Musey, Summit Ridge Group</a:t>
            </a:r>
            <a:r>
              <a:rPr lang="en-US" sz="2004" baseline="30000">
                <a:latin typeface="Montserrat"/>
                <a:ea typeface="Montserrat"/>
                <a:cs typeface="Montserrat"/>
                <a:sym typeface="Montserrat"/>
              </a:rPr>
              <a:t>[12]</a:t>
            </a:r>
            <a:endParaRPr sz="2004" baseline="30000">
              <a:latin typeface="Montserrat"/>
              <a:ea typeface="Montserrat"/>
              <a:cs typeface="Montserrat"/>
              <a:sym typeface="Montserrat"/>
            </a:endParaRPr>
          </a:p>
        </p:txBody>
      </p:sp>
      <p:pic>
        <p:nvPicPr>
          <p:cNvPr id="143" name="Google Shape;143;g18e3b2d2a8e_2_0"/>
          <p:cNvPicPr preferRelativeResize="0"/>
          <p:nvPr/>
        </p:nvPicPr>
        <p:blipFill rotWithShape="1">
          <a:blip r:embed="rId4">
            <a:alphaModFix/>
          </a:blip>
          <a:srcRect l="3856" r="2990"/>
          <a:stretch/>
        </p:blipFill>
        <p:spPr>
          <a:xfrm>
            <a:off x="6022875" y="1901050"/>
            <a:ext cx="6095051" cy="3524800"/>
          </a:xfrm>
          <a:prstGeom prst="rect">
            <a:avLst/>
          </a:prstGeom>
          <a:noFill/>
          <a:ln>
            <a:noFill/>
          </a:ln>
        </p:spPr>
      </p:pic>
      <p:sp>
        <p:nvSpPr>
          <p:cNvPr id="144" name="Google Shape;144;g18e3b2d2a8e_2_0"/>
          <p:cNvSpPr txBox="1"/>
          <p:nvPr/>
        </p:nvSpPr>
        <p:spPr>
          <a:xfrm>
            <a:off x="5957600" y="5425850"/>
            <a:ext cx="6225600" cy="431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600">
                <a:solidFill>
                  <a:schemeClr val="dk1"/>
                </a:solidFill>
                <a:latin typeface="Montserrat"/>
                <a:ea typeface="Montserrat"/>
                <a:cs typeface="Montserrat"/>
                <a:sym typeface="Montserrat"/>
              </a:rPr>
              <a:t>Figure 3: Comparison of V-band and other frequency bands</a:t>
            </a:r>
            <a:endParaRPr sz="1600">
              <a:solidFill>
                <a:schemeClr val="dk1"/>
              </a:solidFill>
              <a:latin typeface="Montserrat"/>
              <a:ea typeface="Montserrat"/>
              <a:cs typeface="Montserrat"/>
              <a:sym typeface="Montserrat"/>
            </a:endParaRPr>
          </a:p>
        </p:txBody>
      </p:sp>
      <p:sp>
        <p:nvSpPr>
          <p:cNvPr id="145" name="Google Shape;145;g18e3b2d2a8e_2_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9"/>
        <p:cNvGrpSpPr/>
        <p:nvPr/>
      </p:nvGrpSpPr>
      <p:grpSpPr>
        <a:xfrm>
          <a:off x="0" y="0"/>
          <a:ext cx="0" cy="0"/>
          <a:chOff x="0" y="0"/>
          <a:chExt cx="0" cy="0"/>
        </a:xfrm>
      </p:grpSpPr>
      <p:sp>
        <p:nvSpPr>
          <p:cNvPr id="150" name="Google Shape;150;g17b56f53032_0_10"/>
          <p:cNvSpPr txBox="1">
            <a:spLocks noGrp="1"/>
          </p:cNvSpPr>
          <p:nvPr>
            <p:ph type="title"/>
          </p:nvPr>
        </p:nvSpPr>
        <p:spPr>
          <a:xfrm>
            <a:off x="838200" y="365125"/>
            <a:ext cx="10515600" cy="1325700"/>
          </a:xfrm>
          <a:prstGeom prst="rect">
            <a:avLst/>
          </a:prstGeom>
          <a:noFill/>
          <a:ln>
            <a:noFill/>
          </a:ln>
          <a:effectLst>
            <a:outerShdw blurRad="57150" dist="19050" dir="5400000" algn="bl" rotWithShape="0">
              <a:srgbClr val="000000">
                <a:alpha val="49800"/>
              </a:srgbClr>
            </a:outerShdw>
          </a:effectLst>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100"/>
              <a:buFont typeface="Arial"/>
              <a:buNone/>
            </a:pPr>
            <a:r>
              <a:rPr lang="en-US">
                <a:latin typeface="Montserrat"/>
                <a:ea typeface="Montserrat"/>
                <a:cs typeface="Montserrat"/>
                <a:sym typeface="Montserrat"/>
              </a:rPr>
              <a:t>Fixed Satellite Service (FSS) </a:t>
            </a:r>
            <a:endParaRPr>
              <a:latin typeface="Montserrat"/>
              <a:ea typeface="Montserrat"/>
              <a:cs typeface="Montserrat"/>
              <a:sym typeface="Montserrat"/>
            </a:endParaRPr>
          </a:p>
          <a:p>
            <a:pPr marL="0" lvl="0" indent="0" algn="l" rtl="0">
              <a:lnSpc>
                <a:spcPct val="90000"/>
              </a:lnSpc>
              <a:spcBef>
                <a:spcPts val="0"/>
              </a:spcBef>
              <a:spcAft>
                <a:spcPts val="0"/>
              </a:spcAft>
              <a:buClr>
                <a:schemeClr val="dk1"/>
              </a:buClr>
              <a:buSzPts val="1100"/>
              <a:buFont typeface="Arial"/>
              <a:buNone/>
            </a:pPr>
            <a:r>
              <a:rPr lang="en-US">
                <a:latin typeface="Montserrat"/>
                <a:ea typeface="Montserrat"/>
                <a:cs typeface="Montserrat"/>
                <a:sym typeface="Montserrat"/>
              </a:rPr>
              <a:t>NGSO Constellations</a:t>
            </a:r>
            <a:endParaRPr>
              <a:latin typeface="Montserrat"/>
              <a:ea typeface="Montserrat"/>
              <a:cs typeface="Montserrat"/>
              <a:sym typeface="Montserrat"/>
            </a:endParaRPr>
          </a:p>
        </p:txBody>
      </p:sp>
      <p:sp>
        <p:nvSpPr>
          <p:cNvPr id="151" name="Google Shape;151;g17b56f53032_0_10"/>
          <p:cNvSpPr txBox="1">
            <a:spLocks noGrp="1"/>
          </p:cNvSpPr>
          <p:nvPr>
            <p:ph type="body" idx="1"/>
          </p:nvPr>
        </p:nvSpPr>
        <p:spPr>
          <a:xfrm>
            <a:off x="754275" y="1825625"/>
            <a:ext cx="6564300" cy="3872700"/>
          </a:xfrm>
          <a:prstGeom prst="rect">
            <a:avLst/>
          </a:prstGeom>
          <a:noFill/>
          <a:ln>
            <a:noFill/>
          </a:ln>
        </p:spPr>
        <p:txBody>
          <a:bodyPr spcFirstLastPara="1" wrap="square" lIns="91425" tIns="45700" rIns="91425" bIns="45700" anchor="ctr" anchorCtr="0">
            <a:normAutofit/>
          </a:bodyPr>
          <a:lstStyle/>
          <a:p>
            <a:pPr marL="228600" lvl="0" indent="-203200" algn="l" rtl="0">
              <a:spcBef>
                <a:spcPts val="0"/>
              </a:spcBef>
              <a:spcAft>
                <a:spcPts val="0"/>
              </a:spcAft>
              <a:buSzPts val="2400"/>
              <a:buFont typeface="Montserrat"/>
              <a:buChar char="•"/>
            </a:pPr>
            <a:r>
              <a:rPr lang="en-US" sz="2200">
                <a:latin typeface="Montserrat"/>
                <a:ea typeface="Montserrat"/>
                <a:cs typeface="Montserrat"/>
                <a:sym typeface="Montserrat"/>
              </a:rPr>
              <a:t>Over 4,000 NGSO FSS satellites launched since 2019, operating primarily in K-band</a:t>
            </a:r>
            <a:endParaRPr sz="2200">
              <a:latin typeface="Montserrat"/>
              <a:ea typeface="Montserrat"/>
              <a:cs typeface="Montserrat"/>
              <a:sym typeface="Montserrat"/>
            </a:endParaRPr>
          </a:p>
          <a:p>
            <a:pPr marL="228600" lvl="0" indent="-203200" algn="l" rtl="0">
              <a:spcBef>
                <a:spcPts val="1500"/>
              </a:spcBef>
              <a:spcAft>
                <a:spcPts val="0"/>
              </a:spcAft>
              <a:buSzPts val="2400"/>
              <a:buFont typeface="Montserrat"/>
              <a:buChar char="•"/>
            </a:pPr>
            <a:r>
              <a:rPr lang="en-US" sz="2200">
                <a:latin typeface="Montserrat"/>
                <a:ea typeface="Montserrat"/>
                <a:cs typeface="Montserrat"/>
                <a:sym typeface="Montserrat"/>
              </a:rPr>
              <a:t>By November 2021: Non-geostationary satellite constellations seek FCC approval for nearly 38,000 </a:t>
            </a:r>
            <a:r>
              <a:rPr lang="en-US" sz="2200">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7"/>
                  </a:ext>
                </a:extLst>
              </a:rPr>
              <a:t>V-band</a:t>
            </a:r>
            <a:r>
              <a:rPr lang="en-US" sz="2200">
                <a:latin typeface="Montserrat"/>
                <a:ea typeface="Montserrat"/>
                <a:cs typeface="Montserrat"/>
                <a:sym typeface="Montserrat"/>
              </a:rPr>
              <a:t> satellites for new or expanded broadband networks</a:t>
            </a:r>
            <a:r>
              <a:rPr lang="en-US" sz="2200" baseline="30000">
                <a:latin typeface="Montserrat"/>
                <a:ea typeface="Montserrat"/>
                <a:cs typeface="Montserrat"/>
                <a:sym typeface="Montserrat"/>
              </a:rPr>
              <a:t>[12]</a:t>
            </a:r>
            <a:endParaRPr sz="2200" baseline="30000">
              <a:latin typeface="Montserrat"/>
              <a:ea typeface="Montserrat"/>
              <a:cs typeface="Montserrat"/>
              <a:sym typeface="Montserrat"/>
            </a:endParaRPr>
          </a:p>
          <a:p>
            <a:pPr marL="228600" lvl="0" indent="-203200" algn="l" rtl="0">
              <a:spcBef>
                <a:spcPts val="1500"/>
              </a:spcBef>
              <a:spcAft>
                <a:spcPts val="1500"/>
              </a:spcAft>
              <a:buSzPts val="2400"/>
              <a:buFont typeface="Montserrat"/>
              <a:buChar char="•"/>
            </a:pPr>
            <a:r>
              <a:rPr lang="en-US" sz="2200">
                <a:latin typeface="Montserrat"/>
                <a:ea typeface="Montserrat"/>
                <a:cs typeface="Montserrat"/>
                <a:sym typeface="Montserrat"/>
              </a:rPr>
              <a:t>V-band Players: Amazon, Astra, Boeing, Inmarsat, Intelsat, Hughes, OneWeb, SpinLaunch, Telesat, SpaceX</a:t>
            </a:r>
            <a:r>
              <a:rPr lang="en-US" sz="2200" baseline="30000">
                <a:latin typeface="Montserrat"/>
                <a:ea typeface="Montserrat"/>
                <a:cs typeface="Montserrat"/>
                <a:sym typeface="Montserrat"/>
              </a:rPr>
              <a:t>[12]</a:t>
            </a:r>
            <a:endParaRPr sz="2200" baseline="30000">
              <a:latin typeface="Montserrat"/>
              <a:ea typeface="Montserrat"/>
              <a:cs typeface="Montserrat"/>
              <a:sym typeface="Montserrat"/>
            </a:endParaRPr>
          </a:p>
        </p:txBody>
      </p:sp>
      <p:pic>
        <p:nvPicPr>
          <p:cNvPr id="152" name="Google Shape;152;g17b56f53032_0_10"/>
          <p:cNvPicPr preferRelativeResize="0"/>
          <p:nvPr/>
        </p:nvPicPr>
        <p:blipFill rotWithShape="1">
          <a:blip r:embed="rId4">
            <a:alphaModFix/>
          </a:blip>
          <a:srcRect l="23731" t="4545" r="24690" b="4536"/>
          <a:stretch/>
        </p:blipFill>
        <p:spPr>
          <a:xfrm>
            <a:off x="7964535" y="1690825"/>
            <a:ext cx="3520290" cy="3293143"/>
          </a:xfrm>
          <a:prstGeom prst="rect">
            <a:avLst/>
          </a:prstGeom>
          <a:noFill/>
          <a:ln w="19050" cap="flat" cmpd="sng">
            <a:solidFill>
              <a:srgbClr val="000000"/>
            </a:solidFill>
            <a:prstDash val="solid"/>
            <a:round/>
            <a:headEnd type="none" w="sm" len="sm"/>
            <a:tailEnd type="none" w="sm" len="sm"/>
          </a:ln>
        </p:spPr>
      </p:pic>
      <p:sp>
        <p:nvSpPr>
          <p:cNvPr id="153" name="Google Shape;153;g17b56f53032_0_10"/>
          <p:cNvSpPr txBox="1"/>
          <p:nvPr/>
        </p:nvSpPr>
        <p:spPr>
          <a:xfrm>
            <a:off x="7837725" y="4983968"/>
            <a:ext cx="3774000" cy="7143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en-US" sz="1600">
                <a:solidFill>
                  <a:schemeClr val="dk1"/>
                </a:solidFill>
                <a:latin typeface="Montserrat"/>
                <a:ea typeface="Montserrat"/>
                <a:cs typeface="Montserrat"/>
                <a:sym typeface="Montserrat"/>
              </a:rPr>
              <a:t>Figure 4: Constellations in orbit (concept art)</a:t>
            </a:r>
            <a:r>
              <a:rPr lang="en-US" sz="1600" baseline="30000">
                <a:solidFill>
                  <a:schemeClr val="dk1"/>
                </a:solidFill>
                <a:latin typeface="Montserrat"/>
                <a:ea typeface="Montserrat"/>
                <a:cs typeface="Montserrat"/>
                <a:sym typeface="Montserrat"/>
              </a:rPr>
              <a:t>[11]</a:t>
            </a:r>
            <a:endParaRPr sz="1600" baseline="30000">
              <a:solidFill>
                <a:schemeClr val="dk1"/>
              </a:solidFill>
              <a:latin typeface="Montserrat"/>
              <a:ea typeface="Montserrat"/>
              <a:cs typeface="Montserrat"/>
              <a:sym typeface="Montserrat"/>
            </a:endParaRPr>
          </a:p>
        </p:txBody>
      </p:sp>
      <p:sp>
        <p:nvSpPr>
          <p:cNvPr id="154" name="Google Shape;154;g17b56f53032_0_10"/>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58"/>
        <p:cNvGrpSpPr/>
        <p:nvPr/>
      </p:nvGrpSpPr>
      <p:grpSpPr>
        <a:xfrm>
          <a:off x="0" y="0"/>
          <a:ext cx="0" cy="0"/>
          <a:chOff x="0" y="0"/>
          <a:chExt cx="0" cy="0"/>
        </a:xfrm>
      </p:grpSpPr>
      <p:sp>
        <p:nvSpPr>
          <p:cNvPr id="159" name="Google Shape;159;p5"/>
          <p:cNvSpPr txBox="1"/>
          <p:nvPr/>
        </p:nvSpPr>
        <p:spPr>
          <a:xfrm>
            <a:off x="179900" y="2860313"/>
            <a:ext cx="19134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latin typeface="Montserrat"/>
                <a:ea typeface="Montserrat"/>
                <a:cs typeface="Montserrat"/>
                <a:sym typeface="Montserrat"/>
              </a:rPr>
              <a:t>Karl Jansky </a:t>
            </a:r>
            <a:endParaRPr>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b="1">
                <a:solidFill>
                  <a:schemeClr val="dk1"/>
                </a:solidFill>
                <a:latin typeface="Montserrat"/>
                <a:ea typeface="Montserrat"/>
                <a:cs typeface="Montserrat"/>
                <a:sym typeface="Montserrat"/>
              </a:rPr>
              <a:t>1932</a:t>
            </a:r>
            <a:endParaRPr>
              <a:solidFill>
                <a:schemeClr val="dk1"/>
              </a:solidFill>
              <a:latin typeface="Montserrat"/>
              <a:ea typeface="Montserrat"/>
              <a:cs typeface="Montserrat"/>
              <a:sym typeface="Montserrat"/>
            </a:endParaRPr>
          </a:p>
        </p:txBody>
      </p:sp>
      <p:sp>
        <p:nvSpPr>
          <p:cNvPr id="160" name="Google Shape;160;p5"/>
          <p:cNvSpPr txBox="1"/>
          <p:nvPr/>
        </p:nvSpPr>
        <p:spPr>
          <a:xfrm>
            <a:off x="4278625" y="4214550"/>
            <a:ext cx="29508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chemeClr val="dk1"/>
                </a:solidFill>
                <a:latin typeface="Montserrat"/>
                <a:ea typeface="Montserrat"/>
                <a:cs typeface="Montserrat"/>
                <a:sym typeface="Montserrat"/>
              </a:rPr>
              <a:t>May 2019</a:t>
            </a:r>
            <a:endParaRPr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solidFill>
                  <a:schemeClr val="dk1"/>
                </a:solidFill>
                <a:latin typeface="Montserrat"/>
                <a:ea typeface="Montserrat"/>
                <a:cs typeface="Montserrat"/>
                <a:sym typeface="Montserrat"/>
              </a:rPr>
              <a:t>SpaceX </a:t>
            </a:r>
            <a:r>
              <a:rPr lang="en-US">
                <a:solidFill>
                  <a:schemeClr val="dk1"/>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8"/>
                  </a:ext>
                </a:extLst>
              </a:rPr>
              <a:t>Starlink </a:t>
            </a:r>
            <a:r>
              <a:rPr lang="en-US">
                <a:solidFill>
                  <a:schemeClr val="dk1"/>
                </a:solidFill>
                <a:latin typeface="Montserrat"/>
                <a:ea typeface="Montserrat"/>
                <a:cs typeface="Montserrat"/>
                <a:sym typeface="Montserrat"/>
              </a:rPr>
              <a:t>first launch</a:t>
            </a:r>
            <a:r>
              <a:rPr lang="en-US" baseline="30000">
                <a:solidFill>
                  <a:schemeClr val="dk1"/>
                </a:solidFill>
                <a:latin typeface="Montserrat"/>
                <a:ea typeface="Montserrat"/>
                <a:cs typeface="Montserrat"/>
                <a:sym typeface="Montserrat"/>
              </a:rPr>
              <a:t>[6]</a:t>
            </a:r>
            <a:endParaRPr baseline="30000">
              <a:solidFill>
                <a:schemeClr val="dk1"/>
              </a:solidFill>
              <a:latin typeface="Montserrat"/>
              <a:ea typeface="Montserrat"/>
              <a:cs typeface="Montserrat"/>
              <a:sym typeface="Montserrat"/>
            </a:endParaRPr>
          </a:p>
        </p:txBody>
      </p:sp>
      <p:sp>
        <p:nvSpPr>
          <p:cNvPr id="161" name="Google Shape;161;p5"/>
          <p:cNvSpPr txBox="1"/>
          <p:nvPr/>
        </p:nvSpPr>
        <p:spPr>
          <a:xfrm>
            <a:off x="5410738" y="2818425"/>
            <a:ext cx="22113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9"/>
                  </a:ext>
                </a:extLst>
              </a:rPr>
              <a:t>SATCON1</a:t>
            </a:r>
            <a:r>
              <a:rPr lang="en-US" baseline="30000">
                <a:solidFill>
                  <a:schemeClr val="dk1"/>
                </a:solidFill>
                <a:latin typeface="Montserrat"/>
                <a:ea typeface="Montserrat"/>
                <a:cs typeface="Montserrat"/>
                <a:sym typeface="Montserrat"/>
              </a:rPr>
              <a:t>[9]</a:t>
            </a:r>
            <a:endParaRPr baseline="30000">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b="1">
                <a:solidFill>
                  <a:schemeClr val="dk1"/>
                </a:solidFill>
                <a:latin typeface="Montserrat"/>
                <a:ea typeface="Montserrat"/>
                <a:cs typeface="Montserrat"/>
                <a:sym typeface="Montserrat"/>
              </a:rPr>
              <a:t>June 2020</a:t>
            </a:r>
            <a:endParaRPr b="1">
              <a:solidFill>
                <a:schemeClr val="dk1"/>
              </a:solidFill>
              <a:latin typeface="Montserrat"/>
              <a:ea typeface="Montserrat"/>
              <a:cs typeface="Montserrat"/>
              <a:sym typeface="Montserrat"/>
            </a:endParaRPr>
          </a:p>
        </p:txBody>
      </p:sp>
      <p:sp>
        <p:nvSpPr>
          <p:cNvPr id="162" name="Google Shape;162;p5"/>
          <p:cNvSpPr txBox="1"/>
          <p:nvPr/>
        </p:nvSpPr>
        <p:spPr>
          <a:xfrm>
            <a:off x="2021063" y="4194775"/>
            <a:ext cx="2743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chemeClr val="dk1"/>
                </a:solidFill>
                <a:latin typeface="Montserrat"/>
                <a:ea typeface="Montserrat"/>
                <a:cs typeface="Montserrat"/>
                <a:sym typeface="Montserrat"/>
              </a:rPr>
              <a:t>1980</a:t>
            </a:r>
            <a:endParaRPr b="1">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a:solidFill>
                  <a:schemeClr val="dk1"/>
                </a:solidFill>
                <a:latin typeface="Montserrat"/>
                <a:ea typeface="Montserrat"/>
                <a:cs typeface="Montserrat"/>
                <a:sym typeface="Montserrat"/>
              </a:rPr>
              <a:t>Very Large Array built</a:t>
            </a:r>
            <a:endParaRPr>
              <a:solidFill>
                <a:schemeClr val="dk1"/>
              </a:solidFill>
              <a:latin typeface="Montserrat"/>
              <a:ea typeface="Montserrat"/>
              <a:cs typeface="Montserrat"/>
              <a:sym typeface="Montserrat"/>
            </a:endParaRPr>
          </a:p>
        </p:txBody>
      </p:sp>
      <p:sp>
        <p:nvSpPr>
          <p:cNvPr id="163" name="Google Shape;163;p5"/>
          <p:cNvSpPr txBox="1"/>
          <p:nvPr/>
        </p:nvSpPr>
        <p:spPr>
          <a:xfrm>
            <a:off x="7328413" y="2801750"/>
            <a:ext cx="1547100" cy="615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a:solidFill>
                  <a:schemeClr val="dk1"/>
                </a:solidFill>
                <a:latin typeface="Montserrat"/>
                <a:ea typeface="Montserrat"/>
                <a:cs typeface="Montserrat"/>
                <a:sym typeface="Montserrat"/>
              </a:rPr>
              <a:t>SATCON2</a:t>
            </a:r>
            <a:r>
              <a:rPr lang="en-US" baseline="30000">
                <a:solidFill>
                  <a:schemeClr val="dk1"/>
                </a:solidFill>
                <a:latin typeface="Montserrat"/>
                <a:ea typeface="Montserrat"/>
                <a:cs typeface="Montserrat"/>
                <a:sym typeface="Montserrat"/>
              </a:rPr>
              <a:t>[5][11]</a:t>
            </a:r>
            <a:endParaRPr baseline="30000">
              <a:solidFill>
                <a:schemeClr val="dk1"/>
              </a:solidFill>
              <a:latin typeface="Montserrat"/>
              <a:ea typeface="Montserrat"/>
              <a:cs typeface="Montserrat"/>
              <a:sym typeface="Montserrat"/>
            </a:endParaRPr>
          </a:p>
          <a:p>
            <a:pPr marL="0" lvl="0" indent="0" algn="ctr" rtl="0">
              <a:spcBef>
                <a:spcPts val="0"/>
              </a:spcBef>
              <a:spcAft>
                <a:spcPts val="0"/>
              </a:spcAft>
              <a:buClr>
                <a:schemeClr val="dk1"/>
              </a:buClr>
              <a:buSzPts val="1100"/>
              <a:buFont typeface="Arial"/>
              <a:buNone/>
            </a:pPr>
            <a:r>
              <a:rPr lang="en-US" b="1">
                <a:solidFill>
                  <a:schemeClr val="dk1"/>
                </a:solidFill>
                <a:latin typeface="Montserrat"/>
                <a:ea typeface="Montserrat"/>
                <a:cs typeface="Montserrat"/>
                <a:sym typeface="Montserrat"/>
              </a:rPr>
              <a:t>July 2021</a:t>
            </a:r>
            <a:endParaRPr b="1">
              <a:solidFill>
                <a:schemeClr val="dk1"/>
              </a:solidFill>
              <a:latin typeface="Montserrat"/>
              <a:ea typeface="Montserrat"/>
              <a:cs typeface="Montserrat"/>
              <a:sym typeface="Montserrat"/>
            </a:endParaRPr>
          </a:p>
          <a:p>
            <a:pPr marL="0" lvl="0" indent="0" algn="ctr" rtl="0">
              <a:spcBef>
                <a:spcPts val="0"/>
              </a:spcBef>
              <a:spcAft>
                <a:spcPts val="0"/>
              </a:spcAft>
              <a:buNone/>
            </a:pPr>
            <a:endParaRPr>
              <a:solidFill>
                <a:schemeClr val="dk1"/>
              </a:solidFill>
              <a:latin typeface="Montserrat"/>
              <a:ea typeface="Montserrat"/>
              <a:cs typeface="Montserrat"/>
              <a:sym typeface="Montserrat"/>
            </a:endParaRPr>
          </a:p>
          <a:p>
            <a:pPr marL="0" lvl="0" indent="0" algn="l" rtl="0">
              <a:spcBef>
                <a:spcPts val="0"/>
              </a:spcBef>
              <a:spcAft>
                <a:spcPts val="0"/>
              </a:spcAft>
              <a:buNone/>
            </a:pPr>
            <a:endParaRPr>
              <a:solidFill>
                <a:schemeClr val="dk1"/>
              </a:solidFill>
              <a:latin typeface="Montserrat"/>
              <a:ea typeface="Montserrat"/>
              <a:cs typeface="Montserrat"/>
              <a:sym typeface="Montserrat"/>
            </a:endParaRPr>
          </a:p>
        </p:txBody>
      </p:sp>
      <p:sp>
        <p:nvSpPr>
          <p:cNvPr id="164" name="Google Shape;164;p5"/>
          <p:cNvSpPr txBox="1"/>
          <p:nvPr/>
        </p:nvSpPr>
        <p:spPr>
          <a:xfrm>
            <a:off x="8223900" y="4214538"/>
            <a:ext cx="19134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chemeClr val="dk1"/>
                </a:solidFill>
                <a:latin typeface="Montserrat"/>
                <a:ea typeface="Montserrat"/>
                <a:cs typeface="Montserrat"/>
                <a:sym typeface="Montserrat"/>
              </a:rPr>
              <a:t>November 2021: </a:t>
            </a:r>
            <a:r>
              <a:rPr lang="en-US">
                <a:solidFill>
                  <a:schemeClr val="dk1"/>
                </a:solidFill>
                <a:latin typeface="Montserrat"/>
                <a:ea typeface="Montserrat"/>
                <a:cs typeface="Montserrat"/>
                <a:sym typeface="Montserrat"/>
              </a:rPr>
              <a:t>FCC filings for nearly 38,000 V-band satellites</a:t>
            </a:r>
            <a:r>
              <a:rPr lang="en-US" baseline="30000">
                <a:solidFill>
                  <a:schemeClr val="dk1"/>
                </a:solidFill>
                <a:latin typeface="Montserrat"/>
                <a:ea typeface="Montserrat"/>
                <a:cs typeface="Montserrat"/>
                <a:sym typeface="Montserrat"/>
              </a:rPr>
              <a:t>[12]</a:t>
            </a:r>
            <a:endParaRPr baseline="30000">
              <a:solidFill>
                <a:schemeClr val="dk1"/>
              </a:solidFill>
              <a:latin typeface="Montserrat"/>
              <a:ea typeface="Montserrat"/>
              <a:cs typeface="Montserrat"/>
              <a:sym typeface="Montserrat"/>
            </a:endParaRPr>
          </a:p>
        </p:txBody>
      </p:sp>
      <p:pic>
        <p:nvPicPr>
          <p:cNvPr id="165" name="Google Shape;165;p5"/>
          <p:cNvPicPr preferRelativeResize="0"/>
          <p:nvPr/>
        </p:nvPicPr>
        <p:blipFill>
          <a:blip r:embed="rId4">
            <a:alphaModFix/>
          </a:blip>
          <a:stretch>
            <a:fillRect/>
          </a:stretch>
        </p:blipFill>
        <p:spPr>
          <a:xfrm>
            <a:off x="5813225" y="931300"/>
            <a:ext cx="1406374" cy="1808501"/>
          </a:xfrm>
          <a:prstGeom prst="rect">
            <a:avLst/>
          </a:prstGeom>
          <a:noFill/>
          <a:ln w="9525" cap="flat" cmpd="sng">
            <a:solidFill>
              <a:srgbClr val="FFFFFF"/>
            </a:solidFill>
            <a:prstDash val="solid"/>
            <a:round/>
            <a:headEnd type="none" w="sm" len="sm"/>
            <a:tailEnd type="none" w="sm" len="sm"/>
          </a:ln>
        </p:spPr>
      </p:pic>
      <p:pic>
        <p:nvPicPr>
          <p:cNvPr id="166" name="Google Shape;166;p5"/>
          <p:cNvPicPr preferRelativeResize="0"/>
          <p:nvPr/>
        </p:nvPicPr>
        <p:blipFill>
          <a:blip r:embed="rId5">
            <a:alphaModFix/>
          </a:blip>
          <a:stretch>
            <a:fillRect/>
          </a:stretch>
        </p:blipFill>
        <p:spPr>
          <a:xfrm>
            <a:off x="7398775" y="931310"/>
            <a:ext cx="1406374" cy="1819489"/>
          </a:xfrm>
          <a:prstGeom prst="rect">
            <a:avLst/>
          </a:prstGeom>
          <a:noFill/>
          <a:ln w="9525" cap="flat" cmpd="sng">
            <a:solidFill>
              <a:srgbClr val="FFFFFF"/>
            </a:solidFill>
            <a:prstDash val="solid"/>
            <a:round/>
            <a:headEnd type="none" w="sm" len="sm"/>
            <a:tailEnd type="none" w="sm" len="sm"/>
          </a:ln>
        </p:spPr>
      </p:pic>
      <p:pic>
        <p:nvPicPr>
          <p:cNvPr id="167" name="Google Shape;167;p5"/>
          <p:cNvPicPr preferRelativeResize="0"/>
          <p:nvPr/>
        </p:nvPicPr>
        <p:blipFill>
          <a:blip r:embed="rId6">
            <a:alphaModFix/>
          </a:blip>
          <a:stretch>
            <a:fillRect/>
          </a:stretch>
        </p:blipFill>
        <p:spPr>
          <a:xfrm>
            <a:off x="4567062" y="4795925"/>
            <a:ext cx="2373900" cy="1784054"/>
          </a:xfrm>
          <a:prstGeom prst="rect">
            <a:avLst/>
          </a:prstGeom>
          <a:noFill/>
          <a:ln w="9525" cap="flat" cmpd="sng">
            <a:solidFill>
              <a:srgbClr val="FFFFFF"/>
            </a:solidFill>
            <a:prstDash val="solid"/>
            <a:round/>
            <a:headEnd type="none" w="sm" len="sm"/>
            <a:tailEnd type="none" w="sm" len="sm"/>
          </a:ln>
        </p:spPr>
      </p:pic>
      <p:pic>
        <p:nvPicPr>
          <p:cNvPr id="168" name="Google Shape;168;p5"/>
          <p:cNvPicPr preferRelativeResize="0"/>
          <p:nvPr/>
        </p:nvPicPr>
        <p:blipFill>
          <a:blip r:embed="rId7">
            <a:alphaModFix/>
          </a:blip>
          <a:stretch>
            <a:fillRect/>
          </a:stretch>
        </p:blipFill>
        <p:spPr>
          <a:xfrm>
            <a:off x="446663" y="1239650"/>
            <a:ext cx="1316724" cy="1694950"/>
          </a:xfrm>
          <a:prstGeom prst="rect">
            <a:avLst/>
          </a:prstGeom>
          <a:noFill/>
          <a:ln>
            <a:noFill/>
          </a:ln>
          <a:effectLst>
            <a:outerShdw blurRad="71438" dist="95250" dir="8280000" algn="bl" rotWithShape="0">
              <a:srgbClr val="EEEEEE"/>
            </a:outerShdw>
          </a:effectLst>
        </p:spPr>
      </p:pic>
      <p:pic>
        <p:nvPicPr>
          <p:cNvPr id="169" name="Google Shape;169;p5"/>
          <p:cNvPicPr preferRelativeResize="0"/>
          <p:nvPr/>
        </p:nvPicPr>
        <p:blipFill rotWithShape="1">
          <a:blip r:embed="rId8">
            <a:alphaModFix/>
          </a:blip>
          <a:srcRect t="8003" r="45417"/>
          <a:stretch/>
        </p:blipFill>
        <p:spPr>
          <a:xfrm>
            <a:off x="2567340" y="4802262"/>
            <a:ext cx="1650648" cy="1808500"/>
          </a:xfrm>
          <a:prstGeom prst="rect">
            <a:avLst/>
          </a:prstGeom>
          <a:noFill/>
          <a:ln>
            <a:noFill/>
          </a:ln>
        </p:spPr>
      </p:pic>
      <p:pic>
        <p:nvPicPr>
          <p:cNvPr id="170" name="Google Shape;170;p5"/>
          <p:cNvPicPr preferRelativeResize="0"/>
          <p:nvPr/>
        </p:nvPicPr>
        <p:blipFill rotWithShape="1">
          <a:blip r:embed="rId9">
            <a:alphaModFix/>
          </a:blip>
          <a:srcRect l="11490" t="2178" r="9862" b="13039"/>
          <a:stretch/>
        </p:blipFill>
        <p:spPr>
          <a:xfrm>
            <a:off x="-3277477" y="4326025"/>
            <a:ext cx="625439" cy="674175"/>
          </a:xfrm>
          <a:prstGeom prst="rect">
            <a:avLst/>
          </a:prstGeom>
          <a:noFill/>
          <a:ln>
            <a:noFill/>
          </a:ln>
        </p:spPr>
      </p:pic>
      <p:pic>
        <p:nvPicPr>
          <p:cNvPr id="171" name="Google Shape;171;p5"/>
          <p:cNvPicPr preferRelativeResize="0"/>
          <p:nvPr/>
        </p:nvPicPr>
        <p:blipFill>
          <a:blip r:embed="rId10">
            <a:alphaModFix/>
          </a:blip>
          <a:stretch>
            <a:fillRect/>
          </a:stretch>
        </p:blipFill>
        <p:spPr>
          <a:xfrm>
            <a:off x="-3506451" y="3799977"/>
            <a:ext cx="1142050" cy="347647"/>
          </a:xfrm>
          <a:prstGeom prst="rect">
            <a:avLst/>
          </a:prstGeom>
          <a:noFill/>
          <a:ln>
            <a:noFill/>
          </a:ln>
        </p:spPr>
      </p:pic>
      <p:pic>
        <p:nvPicPr>
          <p:cNvPr id="172" name="Google Shape;172;p5"/>
          <p:cNvPicPr preferRelativeResize="0"/>
          <p:nvPr/>
        </p:nvPicPr>
        <p:blipFill>
          <a:blip r:embed="rId11">
            <a:alphaModFix/>
          </a:blip>
          <a:stretch>
            <a:fillRect/>
          </a:stretch>
        </p:blipFill>
        <p:spPr>
          <a:xfrm>
            <a:off x="-3634100" y="3236413"/>
            <a:ext cx="1406375" cy="385175"/>
          </a:xfrm>
          <a:prstGeom prst="rect">
            <a:avLst/>
          </a:prstGeom>
          <a:noFill/>
          <a:ln>
            <a:noFill/>
          </a:ln>
          <a:effectLst>
            <a:outerShdw blurRad="57150" dist="47625" dir="8280000" algn="bl" rotWithShape="0">
              <a:srgbClr val="EEEEEE"/>
            </a:outerShdw>
          </a:effectLst>
        </p:spPr>
      </p:pic>
      <p:pic>
        <p:nvPicPr>
          <p:cNvPr id="173" name="Google Shape;173;p5"/>
          <p:cNvPicPr preferRelativeResize="0"/>
          <p:nvPr/>
        </p:nvPicPr>
        <p:blipFill>
          <a:blip r:embed="rId12">
            <a:alphaModFix/>
          </a:blip>
          <a:stretch>
            <a:fillRect/>
          </a:stretch>
        </p:blipFill>
        <p:spPr>
          <a:xfrm>
            <a:off x="-5389800" y="1849188"/>
            <a:ext cx="4850110" cy="1476849"/>
          </a:xfrm>
          <a:prstGeom prst="rect">
            <a:avLst/>
          </a:prstGeom>
          <a:noFill/>
          <a:ln>
            <a:noFill/>
          </a:ln>
        </p:spPr>
      </p:pic>
      <p:cxnSp>
        <p:nvCxnSpPr>
          <p:cNvPr id="174" name="Google Shape;174;p5"/>
          <p:cNvCxnSpPr/>
          <p:nvPr/>
        </p:nvCxnSpPr>
        <p:spPr>
          <a:xfrm rot="10800000" flipH="1">
            <a:off x="4264250" y="3748800"/>
            <a:ext cx="8975700" cy="32700"/>
          </a:xfrm>
          <a:prstGeom prst="straightConnector1">
            <a:avLst/>
          </a:prstGeom>
          <a:noFill/>
          <a:ln w="28575" cap="flat" cmpd="sng">
            <a:solidFill>
              <a:schemeClr val="dk1"/>
            </a:solidFill>
            <a:prstDash val="solid"/>
            <a:round/>
            <a:headEnd type="none" w="med" len="med"/>
            <a:tailEnd type="oval" w="med" len="med"/>
          </a:ln>
        </p:spPr>
      </p:cxnSp>
      <p:cxnSp>
        <p:nvCxnSpPr>
          <p:cNvPr id="175" name="Google Shape;175;p5"/>
          <p:cNvCxnSpPr/>
          <p:nvPr/>
        </p:nvCxnSpPr>
        <p:spPr>
          <a:xfrm>
            <a:off x="3405400" y="3748788"/>
            <a:ext cx="3600" cy="450000"/>
          </a:xfrm>
          <a:prstGeom prst="straightConnector1">
            <a:avLst/>
          </a:prstGeom>
          <a:noFill/>
          <a:ln w="28575" cap="flat" cmpd="sng">
            <a:solidFill>
              <a:schemeClr val="dk1"/>
            </a:solidFill>
            <a:prstDash val="solid"/>
            <a:round/>
            <a:headEnd type="oval" w="med" len="med"/>
            <a:tailEnd type="none" w="med" len="med"/>
          </a:ln>
        </p:spPr>
      </p:cxnSp>
      <p:cxnSp>
        <p:nvCxnSpPr>
          <p:cNvPr id="176" name="Google Shape;176;p5"/>
          <p:cNvCxnSpPr/>
          <p:nvPr/>
        </p:nvCxnSpPr>
        <p:spPr>
          <a:xfrm>
            <a:off x="-608325" y="3770800"/>
            <a:ext cx="4585200" cy="11700"/>
          </a:xfrm>
          <a:prstGeom prst="straightConnector1">
            <a:avLst/>
          </a:prstGeom>
          <a:noFill/>
          <a:ln w="28575" cap="flat" cmpd="sng">
            <a:solidFill>
              <a:schemeClr val="dk1"/>
            </a:solidFill>
            <a:prstDash val="solid"/>
            <a:round/>
            <a:headEnd type="oval" w="med" len="med"/>
            <a:tailEnd type="none" w="med" len="med"/>
          </a:ln>
        </p:spPr>
      </p:cxnSp>
      <p:sp>
        <p:nvSpPr>
          <p:cNvPr id="177" name="Google Shape;177;p5"/>
          <p:cNvSpPr/>
          <p:nvPr/>
        </p:nvSpPr>
        <p:spPr>
          <a:xfrm>
            <a:off x="3961961" y="3593425"/>
            <a:ext cx="302283" cy="347657"/>
          </a:xfrm>
          <a:custGeom>
            <a:avLst/>
            <a:gdLst/>
            <a:ahLst/>
            <a:cxnLst/>
            <a:rect l="l" t="t" r="r" b="b"/>
            <a:pathLst>
              <a:path w="7131" h="6309" extrusionOk="0">
                <a:moveTo>
                  <a:pt x="0" y="3388"/>
                </a:moveTo>
                <a:cubicBezTo>
                  <a:pt x="343" y="2834"/>
                  <a:pt x="1189" y="-414"/>
                  <a:pt x="2060" y="61"/>
                </a:cubicBezTo>
                <a:cubicBezTo>
                  <a:pt x="2932" y="537"/>
                  <a:pt x="4384" y="5739"/>
                  <a:pt x="5229" y="6241"/>
                </a:cubicBezTo>
                <a:cubicBezTo>
                  <a:pt x="6074" y="6743"/>
                  <a:pt x="6814" y="3600"/>
                  <a:pt x="7131" y="3072"/>
                </a:cubicBezTo>
              </a:path>
            </a:pathLst>
          </a:custGeom>
          <a:noFill/>
          <a:ln w="28575" cap="flat" cmpd="sng">
            <a:solidFill>
              <a:schemeClr val="dk1"/>
            </a:solidFill>
            <a:prstDash val="solid"/>
            <a:round/>
            <a:headEnd type="none" w="med" len="med"/>
            <a:tailEnd type="none" w="med" len="med"/>
          </a:ln>
        </p:spPr>
        <p:txBody>
          <a:bodyPr/>
          <a:lstStyle/>
          <a:p>
            <a:endParaRPr lang="en-US"/>
          </a:p>
        </p:txBody>
      </p:sp>
      <p:cxnSp>
        <p:nvCxnSpPr>
          <p:cNvPr id="178" name="Google Shape;178;p5"/>
          <p:cNvCxnSpPr/>
          <p:nvPr/>
        </p:nvCxnSpPr>
        <p:spPr>
          <a:xfrm rot="10800000">
            <a:off x="1134523" y="3392466"/>
            <a:ext cx="4200" cy="414300"/>
          </a:xfrm>
          <a:prstGeom prst="straightConnector1">
            <a:avLst/>
          </a:prstGeom>
          <a:noFill/>
          <a:ln w="28575" cap="flat" cmpd="sng">
            <a:solidFill>
              <a:schemeClr val="dk1"/>
            </a:solidFill>
            <a:prstDash val="solid"/>
            <a:round/>
            <a:headEnd type="oval" w="med" len="med"/>
            <a:tailEnd type="none" w="med" len="med"/>
          </a:ln>
        </p:spPr>
      </p:cxnSp>
      <p:cxnSp>
        <p:nvCxnSpPr>
          <p:cNvPr id="179" name="Google Shape;179;p5"/>
          <p:cNvCxnSpPr/>
          <p:nvPr/>
        </p:nvCxnSpPr>
        <p:spPr>
          <a:xfrm rot="10800000">
            <a:off x="6514311" y="3392479"/>
            <a:ext cx="4200" cy="414300"/>
          </a:xfrm>
          <a:prstGeom prst="straightConnector1">
            <a:avLst/>
          </a:prstGeom>
          <a:noFill/>
          <a:ln w="28575" cap="flat" cmpd="sng">
            <a:solidFill>
              <a:schemeClr val="dk1"/>
            </a:solidFill>
            <a:prstDash val="solid"/>
            <a:round/>
            <a:headEnd type="oval" w="med" len="med"/>
            <a:tailEnd type="none" w="med" len="med"/>
          </a:ln>
        </p:spPr>
      </p:cxnSp>
      <p:cxnSp>
        <p:nvCxnSpPr>
          <p:cNvPr id="180" name="Google Shape;180;p5"/>
          <p:cNvCxnSpPr/>
          <p:nvPr/>
        </p:nvCxnSpPr>
        <p:spPr>
          <a:xfrm rot="10800000">
            <a:off x="8099861" y="3402354"/>
            <a:ext cx="4200" cy="414300"/>
          </a:xfrm>
          <a:prstGeom prst="straightConnector1">
            <a:avLst/>
          </a:prstGeom>
          <a:noFill/>
          <a:ln w="28575" cap="flat" cmpd="sng">
            <a:solidFill>
              <a:schemeClr val="dk1"/>
            </a:solidFill>
            <a:prstDash val="solid"/>
            <a:round/>
            <a:headEnd type="oval" w="med" len="med"/>
            <a:tailEnd type="none" w="med" len="med"/>
          </a:ln>
        </p:spPr>
      </p:cxnSp>
      <p:cxnSp>
        <p:nvCxnSpPr>
          <p:cNvPr id="181" name="Google Shape;181;p5"/>
          <p:cNvCxnSpPr/>
          <p:nvPr/>
        </p:nvCxnSpPr>
        <p:spPr>
          <a:xfrm>
            <a:off x="5752613" y="3748788"/>
            <a:ext cx="3600" cy="450000"/>
          </a:xfrm>
          <a:prstGeom prst="straightConnector1">
            <a:avLst/>
          </a:prstGeom>
          <a:noFill/>
          <a:ln w="28575" cap="flat" cmpd="sng">
            <a:solidFill>
              <a:schemeClr val="dk1"/>
            </a:solidFill>
            <a:prstDash val="solid"/>
            <a:round/>
            <a:headEnd type="oval" w="med" len="med"/>
            <a:tailEnd type="none" w="med" len="med"/>
          </a:ln>
        </p:spPr>
      </p:cxnSp>
      <p:cxnSp>
        <p:nvCxnSpPr>
          <p:cNvPr id="182" name="Google Shape;182;p5"/>
          <p:cNvCxnSpPr/>
          <p:nvPr/>
        </p:nvCxnSpPr>
        <p:spPr>
          <a:xfrm>
            <a:off x="9178788" y="3748800"/>
            <a:ext cx="3600" cy="450000"/>
          </a:xfrm>
          <a:prstGeom prst="straightConnector1">
            <a:avLst/>
          </a:prstGeom>
          <a:noFill/>
          <a:ln w="28575" cap="flat" cmpd="sng">
            <a:solidFill>
              <a:schemeClr val="dk1"/>
            </a:solidFill>
            <a:prstDash val="solid"/>
            <a:round/>
            <a:headEnd type="oval" w="med" len="med"/>
            <a:tailEnd type="none" w="med" len="med"/>
          </a:ln>
        </p:spPr>
      </p:cxnSp>
      <p:pic>
        <p:nvPicPr>
          <p:cNvPr id="183" name="Google Shape;183;p5"/>
          <p:cNvPicPr preferRelativeResize="0"/>
          <p:nvPr/>
        </p:nvPicPr>
        <p:blipFill>
          <a:blip r:embed="rId13">
            <a:alphaModFix/>
          </a:blip>
          <a:stretch>
            <a:fillRect/>
          </a:stretch>
        </p:blipFill>
        <p:spPr>
          <a:xfrm>
            <a:off x="9593725" y="419790"/>
            <a:ext cx="1913400" cy="2381821"/>
          </a:xfrm>
          <a:prstGeom prst="rect">
            <a:avLst/>
          </a:prstGeom>
          <a:noFill/>
          <a:ln>
            <a:noFill/>
          </a:ln>
        </p:spPr>
      </p:pic>
      <p:sp>
        <p:nvSpPr>
          <p:cNvPr id="184" name="Google Shape;184;p5"/>
          <p:cNvSpPr txBox="1"/>
          <p:nvPr/>
        </p:nvSpPr>
        <p:spPr>
          <a:xfrm>
            <a:off x="1776788" y="2438988"/>
            <a:ext cx="1547100" cy="1046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latin typeface="Montserrat"/>
                <a:ea typeface="Montserrat"/>
                <a:cs typeface="Montserrat"/>
                <a:sym typeface="Montserrat"/>
              </a:rPr>
              <a:t>National Radio Quiet Zone established</a:t>
            </a:r>
            <a:endParaRPr>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b="1">
                <a:solidFill>
                  <a:schemeClr val="dk1"/>
                </a:solidFill>
                <a:latin typeface="Montserrat"/>
                <a:ea typeface="Montserrat"/>
                <a:cs typeface="Montserrat"/>
                <a:sym typeface="Montserrat"/>
              </a:rPr>
              <a:t>1957</a:t>
            </a:r>
            <a:endParaRPr>
              <a:solidFill>
                <a:schemeClr val="dk1"/>
              </a:solidFill>
              <a:latin typeface="Montserrat"/>
              <a:ea typeface="Montserrat"/>
              <a:cs typeface="Montserrat"/>
              <a:sym typeface="Montserrat"/>
            </a:endParaRPr>
          </a:p>
        </p:txBody>
      </p:sp>
      <p:cxnSp>
        <p:nvCxnSpPr>
          <p:cNvPr id="185" name="Google Shape;185;p5"/>
          <p:cNvCxnSpPr/>
          <p:nvPr/>
        </p:nvCxnSpPr>
        <p:spPr>
          <a:xfrm rot="10800000">
            <a:off x="2548248" y="3399154"/>
            <a:ext cx="4200" cy="414300"/>
          </a:xfrm>
          <a:prstGeom prst="straightConnector1">
            <a:avLst/>
          </a:prstGeom>
          <a:noFill/>
          <a:ln w="28575" cap="flat" cmpd="sng">
            <a:solidFill>
              <a:schemeClr val="dk1"/>
            </a:solidFill>
            <a:prstDash val="solid"/>
            <a:round/>
            <a:headEnd type="oval" w="med" len="med"/>
            <a:tailEnd type="none" w="med" len="med"/>
          </a:ln>
        </p:spPr>
      </p:cxnSp>
      <p:sp>
        <p:nvSpPr>
          <p:cNvPr id="186" name="Google Shape;186;p5"/>
          <p:cNvSpPr txBox="1">
            <a:spLocks noGrp="1"/>
          </p:cNvSpPr>
          <p:nvPr>
            <p:ph type="sldNum" idx="12"/>
          </p:nvPr>
        </p:nvSpPr>
        <p:spPr>
          <a:xfrm>
            <a:off x="8610600" y="6356350"/>
            <a:ext cx="2743200" cy="3651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9</a:t>
            </a:fld>
            <a:endParaRPr/>
          </a:p>
        </p:txBody>
      </p:sp>
      <p:sp>
        <p:nvSpPr>
          <p:cNvPr id="187" name="Google Shape;187;p5"/>
          <p:cNvSpPr txBox="1"/>
          <p:nvPr/>
        </p:nvSpPr>
        <p:spPr>
          <a:xfrm>
            <a:off x="9055925" y="2693900"/>
            <a:ext cx="2950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a:solidFill>
                  <a:schemeClr val="dk1"/>
                </a:solidFill>
                <a:latin typeface="Montserrat"/>
                <a:ea typeface="Montserrat"/>
                <a:cs typeface="Montserrat"/>
                <a:sym typeface="Montserrat"/>
              </a:rPr>
              <a:t>Centre for the Protection of the Dark and Quiet Sky</a:t>
            </a:r>
            <a:r>
              <a:rPr lang="en-US" baseline="30000">
                <a:solidFill>
                  <a:schemeClr val="dk1"/>
                </a:solidFill>
                <a:latin typeface="Montserrat"/>
                <a:ea typeface="Montserrat"/>
                <a:cs typeface="Montserrat"/>
                <a:sym typeface="Montserrat"/>
              </a:rPr>
              <a:t>[7] </a:t>
            </a:r>
            <a:endParaRPr baseline="30000">
              <a:solidFill>
                <a:schemeClr val="dk1"/>
              </a:solidFill>
              <a:latin typeface="Montserrat"/>
              <a:ea typeface="Montserrat"/>
              <a:cs typeface="Montserrat"/>
              <a:sym typeface="Montserrat"/>
            </a:endParaRPr>
          </a:p>
          <a:p>
            <a:pPr marL="0" lvl="0" indent="0" algn="ctr" rtl="0">
              <a:spcBef>
                <a:spcPts val="0"/>
              </a:spcBef>
              <a:spcAft>
                <a:spcPts val="0"/>
              </a:spcAft>
              <a:buNone/>
            </a:pPr>
            <a:r>
              <a:rPr lang="en-US" b="1">
                <a:solidFill>
                  <a:schemeClr val="dk1"/>
                </a:solidFill>
                <a:latin typeface="Montserrat"/>
                <a:ea typeface="Montserrat"/>
                <a:cs typeface="Montserrat"/>
                <a:sym typeface="Montserra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0"/>
                  </a:ext>
                </a:extLst>
              </a:rPr>
              <a:t>April 2022 </a:t>
            </a:r>
            <a:endParaRPr b="1">
              <a:solidFill>
                <a:schemeClr val="dk1"/>
              </a:solidFill>
              <a:latin typeface="Montserrat"/>
              <a:ea typeface="Montserrat"/>
              <a:cs typeface="Montserrat"/>
              <a:sym typeface="Montserrat"/>
            </a:endParaRPr>
          </a:p>
        </p:txBody>
      </p:sp>
      <p:cxnSp>
        <p:nvCxnSpPr>
          <p:cNvPr id="188" name="Google Shape;188;p5"/>
          <p:cNvCxnSpPr/>
          <p:nvPr/>
        </p:nvCxnSpPr>
        <p:spPr>
          <a:xfrm rot="10800000">
            <a:off x="10548336" y="3392466"/>
            <a:ext cx="4200" cy="414300"/>
          </a:xfrm>
          <a:prstGeom prst="straightConnector1">
            <a:avLst/>
          </a:prstGeom>
          <a:noFill/>
          <a:ln w="28575" cap="flat" cmpd="sng">
            <a:solidFill>
              <a:schemeClr val="dk1"/>
            </a:solidFill>
            <a:prstDash val="solid"/>
            <a:round/>
            <a:headEnd type="oval" w="med" len="med"/>
            <a:tailEnd type="none" w="med" len="med"/>
          </a:ln>
        </p:spPr>
      </p:cxn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TotalTime>
  <Words>2400</Words>
  <Application>Microsoft Office PowerPoint</Application>
  <PresentationFormat>Widescreen</PresentationFormat>
  <Paragraphs>201</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Montserrat Light</vt:lpstr>
      <vt:lpstr>Arial</vt:lpstr>
      <vt:lpstr>Calibri</vt:lpstr>
      <vt:lpstr>Montserrat</vt:lpstr>
      <vt:lpstr>Raleway</vt:lpstr>
      <vt:lpstr>Office Theme</vt:lpstr>
      <vt:lpstr>Fixed Satellite Service (FSS) &amp; Radio Astronomy Service (RAS) Coexistence</vt:lpstr>
      <vt:lpstr>Who we are</vt:lpstr>
      <vt:lpstr>Introduction</vt:lpstr>
      <vt:lpstr>PowerPoint Presentation</vt:lpstr>
      <vt:lpstr>Radio Astronomy (RAS) Incumbent</vt:lpstr>
      <vt:lpstr>Radio Astronomy (RAS) Incumbent</vt:lpstr>
      <vt:lpstr>Fixed Satellite Service (FSS)        NGSO Constellations</vt:lpstr>
      <vt:lpstr>Fixed Satellite Service (FSS)  NGSO Constellations</vt:lpstr>
      <vt:lpstr>PowerPoint Presentation</vt:lpstr>
      <vt:lpstr>Interference Geometry SpaceX V-band NGSO Satellite System </vt:lpstr>
      <vt:lpstr>Proposed Mitigations</vt:lpstr>
      <vt:lpstr>Proposed Solutions</vt:lpstr>
      <vt:lpstr>Recommendation on Equivalent Power  Flux Density (EPFD) in 42.5-43.5 GHz ITU Radio Regulations Chapter II Article 5[14]</vt:lpstr>
      <vt:lpstr>Interference-to-Noise (I/N)</vt:lpstr>
      <vt:lpstr>In Conclusion</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Fixed Satellite Service (FSS) &amp; Radio Astronomy Service (RAS) Coexistence</dc:title>
  <dc:creator>Microsoft Office User</dc:creator>
  <cp:lastModifiedBy>Lieselotte Heinrich</cp:lastModifiedBy>
  <cp:revision>6</cp:revision>
  <dcterms:created xsi:type="dcterms:W3CDTF">2022-10-18T19:43:54Z</dcterms:created>
  <dcterms:modified xsi:type="dcterms:W3CDTF">2023-11-14T06:12:47Z</dcterms:modified>
</cp:coreProperties>
</file>